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103" r:id="rId2"/>
    <p:sldId id="4136" r:id="rId3"/>
    <p:sldId id="4138" r:id="rId4"/>
    <p:sldId id="413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7C7BA9-B499-4A8C-AF65-7C5F3F5F10B5}" v="6" dt="2024-02-08T10:58:51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son,Rebecca" userId="1efe5879-2491-4b57-88c7-6804a9d72e7b" providerId="ADAL" clId="{E47C7BA9-B499-4A8C-AF65-7C5F3F5F10B5}"/>
    <pc:docChg chg="custSel addSld delSld modSld">
      <pc:chgData name="Davidson,Rebecca" userId="1efe5879-2491-4b57-88c7-6804a9d72e7b" providerId="ADAL" clId="{E47C7BA9-B499-4A8C-AF65-7C5F3F5F10B5}" dt="2024-02-08T14:14:14.819" v="1131" actId="5793"/>
      <pc:docMkLst>
        <pc:docMk/>
      </pc:docMkLst>
      <pc:sldChg chg="addSp delSp modSp mod">
        <pc:chgData name="Davidson,Rebecca" userId="1efe5879-2491-4b57-88c7-6804a9d72e7b" providerId="ADAL" clId="{E47C7BA9-B499-4A8C-AF65-7C5F3F5F10B5}" dt="2024-01-31T12:03:10.947" v="30" actId="20577"/>
        <pc:sldMkLst>
          <pc:docMk/>
          <pc:sldMk cId="1494250895" sldId="4103"/>
        </pc:sldMkLst>
        <pc:spChg chg="add mod">
          <ac:chgData name="Davidson,Rebecca" userId="1efe5879-2491-4b57-88c7-6804a9d72e7b" providerId="ADAL" clId="{E47C7BA9-B499-4A8C-AF65-7C5F3F5F10B5}" dt="2024-01-31T12:02:49.351" v="0" actId="478"/>
          <ac:spMkLst>
            <pc:docMk/>
            <pc:sldMk cId="1494250895" sldId="4103"/>
            <ac:spMk id="3" creationId="{99D25E02-28B3-91A2-401A-A69CDD6A7506}"/>
          </ac:spMkLst>
        </pc:spChg>
        <pc:spChg chg="mod">
          <ac:chgData name="Davidson,Rebecca" userId="1efe5879-2491-4b57-88c7-6804a9d72e7b" providerId="ADAL" clId="{E47C7BA9-B499-4A8C-AF65-7C5F3F5F10B5}" dt="2024-01-31T12:03:10.947" v="30" actId="20577"/>
          <ac:spMkLst>
            <pc:docMk/>
            <pc:sldMk cId="1494250895" sldId="4103"/>
            <ac:spMk id="4" creationId="{000404E7-0B1B-428B-8DE6-0046BD323414}"/>
          </ac:spMkLst>
        </pc:spChg>
        <pc:picChg chg="del">
          <ac:chgData name="Davidson,Rebecca" userId="1efe5879-2491-4b57-88c7-6804a9d72e7b" providerId="ADAL" clId="{E47C7BA9-B499-4A8C-AF65-7C5F3F5F10B5}" dt="2024-01-31T12:02:49.351" v="0" actId="478"/>
          <ac:picMkLst>
            <pc:docMk/>
            <pc:sldMk cId="1494250895" sldId="4103"/>
            <ac:picMk id="12" creationId="{0DA614B6-AAAB-00CB-1D0F-63DBA3BD1C69}"/>
          </ac:picMkLst>
        </pc:picChg>
      </pc:sldChg>
      <pc:sldChg chg="delSp modSp mod">
        <pc:chgData name="Davidson,Rebecca" userId="1efe5879-2491-4b57-88c7-6804a9d72e7b" providerId="ADAL" clId="{E47C7BA9-B499-4A8C-AF65-7C5F3F5F10B5}" dt="2024-02-08T14:14:14.819" v="1131" actId="5793"/>
        <pc:sldMkLst>
          <pc:docMk/>
          <pc:sldMk cId="2200257883" sldId="4130"/>
        </pc:sldMkLst>
        <pc:spChg chg="mod">
          <ac:chgData name="Davidson,Rebecca" userId="1efe5879-2491-4b57-88c7-6804a9d72e7b" providerId="ADAL" clId="{E47C7BA9-B499-4A8C-AF65-7C5F3F5F10B5}" dt="2024-02-08T10:59:14.780" v="732" actId="20577"/>
          <ac:spMkLst>
            <pc:docMk/>
            <pc:sldMk cId="2200257883" sldId="4130"/>
            <ac:spMk id="4" creationId="{000404E7-0B1B-428B-8DE6-0046BD323414}"/>
          </ac:spMkLst>
        </pc:spChg>
        <pc:spChg chg="mod">
          <ac:chgData name="Davidson,Rebecca" userId="1efe5879-2491-4b57-88c7-6804a9d72e7b" providerId="ADAL" clId="{E47C7BA9-B499-4A8C-AF65-7C5F3F5F10B5}" dt="2024-02-08T14:14:14.819" v="1131" actId="5793"/>
          <ac:spMkLst>
            <pc:docMk/>
            <pc:sldMk cId="2200257883" sldId="4130"/>
            <ac:spMk id="43" creationId="{E4DE59ED-47F5-FF7C-8CE7-3C4340C55F71}"/>
          </ac:spMkLst>
        </pc:spChg>
        <pc:picChg chg="del">
          <ac:chgData name="Davidson,Rebecca" userId="1efe5879-2491-4b57-88c7-6804a9d72e7b" providerId="ADAL" clId="{E47C7BA9-B499-4A8C-AF65-7C5F3F5F10B5}" dt="2024-02-08T10:47:38.308" v="676" actId="478"/>
          <ac:picMkLst>
            <pc:docMk/>
            <pc:sldMk cId="2200257883" sldId="4130"/>
            <ac:picMk id="5" creationId="{6D3DDEF2-B234-4009-0ACA-C88B69716791}"/>
          </ac:picMkLst>
        </pc:picChg>
      </pc:sldChg>
      <pc:sldChg chg="del">
        <pc:chgData name="Davidson,Rebecca" userId="1efe5879-2491-4b57-88c7-6804a9d72e7b" providerId="ADAL" clId="{E47C7BA9-B499-4A8C-AF65-7C5F3F5F10B5}" dt="2024-02-08T10:46:54.341" v="649" actId="47"/>
        <pc:sldMkLst>
          <pc:docMk/>
          <pc:sldMk cId="3901198082" sldId="4131"/>
        </pc:sldMkLst>
      </pc:sldChg>
      <pc:sldChg chg="addSp delSp modSp mod">
        <pc:chgData name="Davidson,Rebecca" userId="1efe5879-2491-4b57-88c7-6804a9d72e7b" providerId="ADAL" clId="{E47C7BA9-B499-4A8C-AF65-7C5F3F5F10B5}" dt="2024-02-08T10:55:08.930" v="707" actId="1076"/>
        <pc:sldMkLst>
          <pc:docMk/>
          <pc:sldMk cId="889243806" sldId="4136"/>
        </pc:sldMkLst>
        <pc:spChg chg="mod">
          <ac:chgData name="Davidson,Rebecca" userId="1efe5879-2491-4b57-88c7-6804a9d72e7b" providerId="ADAL" clId="{E47C7BA9-B499-4A8C-AF65-7C5F3F5F10B5}" dt="2024-02-08T10:55:08.930" v="707" actId="1076"/>
          <ac:spMkLst>
            <pc:docMk/>
            <pc:sldMk cId="889243806" sldId="4136"/>
            <ac:spMk id="7" creationId="{062AF999-8F26-F821-CABA-198F590666ED}"/>
          </ac:spMkLst>
        </pc:spChg>
        <pc:spChg chg="mod">
          <ac:chgData name="Davidson,Rebecca" userId="1efe5879-2491-4b57-88c7-6804a9d72e7b" providerId="ADAL" clId="{E47C7BA9-B499-4A8C-AF65-7C5F3F5F10B5}" dt="2024-02-08T10:55:05.410" v="706" actId="1076"/>
          <ac:spMkLst>
            <pc:docMk/>
            <pc:sldMk cId="889243806" sldId="4136"/>
            <ac:spMk id="9" creationId="{E40D8010-23DD-01C4-2506-C6B4E3DB7A9E}"/>
          </ac:spMkLst>
        </pc:spChg>
        <pc:graphicFrameChg chg="add mod">
          <ac:chgData name="Davidson,Rebecca" userId="1efe5879-2491-4b57-88c7-6804a9d72e7b" providerId="ADAL" clId="{E47C7BA9-B499-4A8C-AF65-7C5F3F5F10B5}" dt="2024-02-08T10:54:31.062" v="701" actId="1076"/>
          <ac:graphicFrameMkLst>
            <pc:docMk/>
            <pc:sldMk cId="889243806" sldId="4136"/>
            <ac:graphicFrameMk id="4" creationId="{1655F622-39C0-E336-36CD-A38F6FFEB30A}"/>
          </ac:graphicFrameMkLst>
        </pc:graphicFrameChg>
        <pc:picChg chg="del">
          <ac:chgData name="Davidson,Rebecca" userId="1efe5879-2491-4b57-88c7-6804a9d72e7b" providerId="ADAL" clId="{E47C7BA9-B499-4A8C-AF65-7C5F3F5F10B5}" dt="2024-01-31T12:04:14.976" v="33" actId="478"/>
          <ac:picMkLst>
            <pc:docMk/>
            <pc:sldMk cId="889243806" sldId="4136"/>
            <ac:picMk id="11" creationId="{29ACD6AA-0BDD-2966-2599-6EC7DDDF20E6}"/>
          </ac:picMkLst>
        </pc:picChg>
        <pc:picChg chg="del">
          <ac:chgData name="Davidson,Rebecca" userId="1efe5879-2491-4b57-88c7-6804a9d72e7b" providerId="ADAL" clId="{E47C7BA9-B499-4A8C-AF65-7C5F3F5F10B5}" dt="2024-01-31T12:05:13.914" v="52" actId="478"/>
          <ac:picMkLst>
            <pc:docMk/>
            <pc:sldMk cId="889243806" sldId="4136"/>
            <ac:picMk id="13" creationId="{17765AC0-139E-171C-441B-2787A4C2CDBE}"/>
          </ac:picMkLst>
        </pc:picChg>
      </pc:sldChg>
      <pc:sldChg chg="del">
        <pc:chgData name="Davidson,Rebecca" userId="1efe5879-2491-4b57-88c7-6804a9d72e7b" providerId="ADAL" clId="{E47C7BA9-B499-4A8C-AF65-7C5F3F5F10B5}" dt="2024-02-08T10:46:53.804" v="648" actId="47"/>
        <pc:sldMkLst>
          <pc:docMk/>
          <pc:sldMk cId="3366682709" sldId="4137"/>
        </pc:sldMkLst>
      </pc:sldChg>
      <pc:sldChg chg="addSp modSp add mod">
        <pc:chgData name="Davidson,Rebecca" userId="1efe5879-2491-4b57-88c7-6804a9d72e7b" providerId="ADAL" clId="{E47C7BA9-B499-4A8C-AF65-7C5F3F5F10B5}" dt="2024-02-08T10:59:04.269" v="724" actId="255"/>
        <pc:sldMkLst>
          <pc:docMk/>
          <pc:sldMk cId="3264572988" sldId="4138"/>
        </pc:sldMkLst>
        <pc:spChg chg="mod">
          <ac:chgData name="Davidson,Rebecca" userId="1efe5879-2491-4b57-88c7-6804a9d72e7b" providerId="ADAL" clId="{E47C7BA9-B499-4A8C-AF65-7C5F3F5F10B5}" dt="2024-02-08T10:59:04.269" v="724" actId="255"/>
          <ac:spMkLst>
            <pc:docMk/>
            <pc:sldMk cId="3264572988" sldId="4138"/>
            <ac:spMk id="7" creationId="{062AF999-8F26-F821-CABA-198F590666ED}"/>
          </ac:spMkLst>
        </pc:spChg>
        <pc:spChg chg="mod">
          <ac:chgData name="Davidson,Rebecca" userId="1efe5879-2491-4b57-88c7-6804a9d72e7b" providerId="ADAL" clId="{E47C7BA9-B499-4A8C-AF65-7C5F3F5F10B5}" dt="2024-02-08T10:54:52.518" v="704" actId="1076"/>
          <ac:spMkLst>
            <pc:docMk/>
            <pc:sldMk cId="3264572988" sldId="4138"/>
            <ac:spMk id="9" creationId="{E40D8010-23DD-01C4-2506-C6B4E3DB7A9E}"/>
          </ac:spMkLst>
        </pc:spChg>
        <pc:graphicFrameChg chg="add mod">
          <ac:chgData name="Davidson,Rebecca" userId="1efe5879-2491-4b57-88c7-6804a9d72e7b" providerId="ADAL" clId="{E47C7BA9-B499-4A8C-AF65-7C5F3F5F10B5}" dt="2024-02-08T10:58:57.784" v="723" actId="14100"/>
          <ac:graphicFrameMkLst>
            <pc:docMk/>
            <pc:sldMk cId="3264572988" sldId="4138"/>
            <ac:graphicFrameMk id="4" creationId="{07E09F83-7316-E4D3-8DCE-4455AB9C33D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Complaint Volume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Housing</c:v>
                </c:pt>
                <c:pt idx="1">
                  <c:v>Property</c:v>
                </c:pt>
                <c:pt idx="2">
                  <c:v>Contractors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41</c:v>
                </c:pt>
                <c:pt idx="2">
                  <c:v>37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73-4806-9D06-5425DC9F6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5208303"/>
        <c:axId val="1079565407"/>
      </c:barChart>
      <c:catAx>
        <c:axId val="2045208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9565407"/>
        <c:crosses val="autoZero"/>
        <c:auto val="1"/>
        <c:lblAlgn val="ctr"/>
        <c:lblOffset val="100"/>
        <c:noMultiLvlLbl val="0"/>
      </c:catAx>
      <c:valAx>
        <c:axId val="1079565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208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Complaint Volume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Housing</c:v>
                </c:pt>
                <c:pt idx="1">
                  <c:v>Property</c:v>
                </c:pt>
                <c:pt idx="2">
                  <c:v>Contractor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52</c:v>
                </c:pt>
                <c:pt idx="2">
                  <c:v>18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EB-4D8D-9DFC-C417E7F70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5212015"/>
        <c:axId val="2062539487"/>
      </c:barChart>
      <c:catAx>
        <c:axId val="204521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2539487"/>
        <c:crosses val="autoZero"/>
        <c:auto val="1"/>
        <c:lblAlgn val="ctr"/>
        <c:lblOffset val="100"/>
        <c:noMultiLvlLbl val="0"/>
      </c:catAx>
      <c:valAx>
        <c:axId val="2062539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212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6847F-5154-4A67-AD38-21EA15B9D28B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ED8E4-A6DB-4164-A13E-FB22185C6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57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17F8B4-7989-41CD-A752-23C8AA34A34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4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17F8B4-7989-41CD-A752-23C8AA34A34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66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17F8B4-7989-41CD-A752-23C8AA34A34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7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17F8B4-7989-41CD-A752-23C8AA34A341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3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68818-4812-487E-82A7-EEEF5416E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959340-025C-48E9-B3F8-8D7CAB4FE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D1021-1A73-4BCB-8273-832F7040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DA555-FD47-44CB-B64B-E5BFA536B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02676-F612-4E8F-BB34-8B6C8112C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8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EB16-600E-42F0-8D5F-A8469661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C3E44-2184-4EFA-961F-A13AEED40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E41E8-4BCE-4079-99BB-8F2F0BCA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075C9-4261-46B1-BC24-0485728A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0B358-7C13-4308-8E27-8241E2E6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4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5E12E1-F974-454B-8A56-8C1238834A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997F1-ED51-402D-B532-7C035E0E4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4D9A8-35DB-4CA5-9CDA-7465837A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1B86D-3F6A-40DC-A654-A054FC3E3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A8934-D12D-4092-8CBF-28829A51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8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4C8A3-81D4-443D-A0E4-F652D6C9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09BCE-9615-46E0-A73B-1F6A4F023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D98CF-C887-4DF6-91D4-8EDBF5CA9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2423C-272A-4B4B-A3C9-C7C84E3B9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E2F02-9160-42F5-81FE-CFC38567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86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2659-1597-4E40-8076-362101C3C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BB474-8603-4A48-828A-3B794B64F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3BD18-1D8E-4989-8D5A-36B95A44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70A92-6BF6-4264-AFD4-35A05EB1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F2C28-DD1A-493E-8E30-A878BE7A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5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D61B-9AC1-4B5F-BA62-F292DEDF1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2314D-51CE-4888-B4C2-50929110E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FA7EE-7E0C-48DD-BF85-E9673E2E5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824B4-EC50-4663-B2C0-D78ECC00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C76D7-E507-4886-BA76-E2786932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E6496-F025-44E7-9ED6-E43D602A3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7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37E2C-EF23-4F4D-9ACA-4515F06BB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978B6-210B-4406-8D16-8C2A1E265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977CF6-6BF3-4F3F-80C5-2DDDE7D8D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DFA9BD-3E13-4688-8C4C-E6FBD84D0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385A9-AE57-424D-8F52-8953D6BE5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364CAB-54E5-4FE5-9DA0-DE6BFF93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2F32BC-6E78-4713-9F0E-9CB468B1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169C04-A270-46EC-90D4-21EDD023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1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A9B1-4116-4370-921C-3ED07D99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FEF9A-1BFD-48F1-945E-9C9DFFD6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6EBD0-5F07-4397-AB83-5F6EB5DDA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3A0E9-2284-4302-A2B9-101C0B970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3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80AB4-18B1-4763-9D23-5A22B8D3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54D70C-1D02-4BF2-8002-2A3C8223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B777D-AD27-4242-8735-92486003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50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B5666-560E-463E-BC42-9AC8957B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3704C-D556-4884-9425-A36B1FB6E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DD399-815C-42E1-A7B3-1303FC4D9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7251D-1191-4394-90DA-89B73B3E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4530A-F8DD-484F-8AA8-DB57359A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12DC5-0F89-4F22-BA24-D0805DC02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1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453E-3B83-4979-BCF1-C49E80E34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6CFCA-A0B9-48D4-92A1-B986CFFC4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25265-DB7A-4959-8436-55D660F7E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287FF-4D13-455C-B0D0-A3C5EFB2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F9B03-13D0-4C03-BDA7-456AE7F06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708BC-190C-4D65-A537-13810093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88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4EB11-78C3-4A4E-9E0E-BC8C604A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56D4C-F50B-4AB1-85DE-08F7FD031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03BF3-537F-4DA1-8665-2F5BD96C9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0676E-35BD-4EC4-94E7-334FEF0C723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7ACBF-9DE6-49DB-BF89-2A25AAC94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BB285-50A1-4200-9B03-F26FDC0E3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A93CA-EF5D-48AC-9E72-15E0EE9F044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1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50CC88A9-A661-4C48-866E-8734E511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0404E7-0B1B-428B-8DE6-0046BD32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73" y="393380"/>
            <a:ext cx="7655427" cy="7398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/>
              <a:t>Complaints Report 2022-20233</a:t>
            </a:r>
          </a:p>
        </p:txBody>
      </p:sp>
      <p:pic>
        <p:nvPicPr>
          <p:cNvPr id="8" name="Content Placeholder 7" descr="Logo, company name&#10;&#10;Description automatically generated">
            <a:extLst>
              <a:ext uri="{FF2B5EF4-FFF2-40B4-BE49-F238E27FC236}">
                <a16:creationId xmlns:a16="http://schemas.microsoft.com/office/drawing/2014/main" id="{2647C09E-78C4-4518-B430-580DAEC07C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5"/>
          <a:stretch/>
        </p:blipFill>
        <p:spPr>
          <a:xfrm>
            <a:off x="6204156" y="2408222"/>
            <a:ext cx="4483510" cy="3223785"/>
          </a:xfrm>
          <a:prstGeom prst="rect">
            <a:avLst/>
          </a:prstGeom>
        </p:spPr>
      </p:pic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FDF195F-784B-4D00-8C92-6FC1B0499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25E02-28B3-91A2-401A-A69CDD6A7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25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0CC88A9-A661-4C48-866E-8734E511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FDF195F-784B-4D00-8C92-6FC1B0499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2AF999-8F26-F821-CABA-198F59066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03" y="1004321"/>
            <a:ext cx="10515600" cy="2988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badi Extra Light" panose="020B0204020104020204" pitchFamily="34" charset="0"/>
                <a:cs typeface="Arial" panose="020B0604020202020204" pitchFamily="34" charset="0"/>
              </a:rPr>
              <a:t>A complaint is logged every time a customer expresses dissatisfaction about something that should have happened that has not happened or complains about the quality of our services.</a:t>
            </a:r>
          </a:p>
          <a:p>
            <a:pPr marL="0" indent="0">
              <a:buNone/>
            </a:pPr>
            <a:r>
              <a:rPr lang="en-US" sz="2000" dirty="0">
                <a:latin typeface="Abadi Extra Light" panose="020B0204020104020204" pitchFamily="34" charset="0"/>
                <a:cs typeface="Arial" panose="020B0604020202020204" pitchFamily="34" charset="0"/>
              </a:rPr>
              <a:t>Our target is to respond to Stage 1 Complaints as quickly as possible but within 5 working days. </a:t>
            </a:r>
          </a:p>
          <a:p>
            <a:pPr marL="0" indent="0">
              <a:buNone/>
            </a:pPr>
            <a:endParaRPr lang="en-US" sz="2000" dirty="0">
              <a:latin typeface="Abadi Extra Light" panose="020B0204020104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badi Extra Light" panose="020B0204020104020204" pitchFamily="34" charset="0"/>
                <a:cs typeface="Arial" panose="020B0604020202020204" pitchFamily="34" charset="0"/>
              </a:rPr>
              <a:t>In 2022-2023 we received 331 Stage 1 complaints; this is an increase of 65 complaints from 2021-2022.</a:t>
            </a:r>
          </a:p>
          <a:p>
            <a:pPr marL="0" indent="0">
              <a:buNone/>
            </a:pPr>
            <a:r>
              <a:rPr lang="en-US" sz="2000" dirty="0">
                <a:latin typeface="Abadi Extra Light" panose="020B0204020104020204" pitchFamily="34" charset="0"/>
                <a:cs typeface="Arial" panose="020B0604020202020204" pitchFamily="34" charset="0"/>
              </a:rPr>
              <a:t>We managed to respond to our Stage 1 complaints in an average of 4.7 days which is within target. 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40D8010-23DD-01C4-2506-C6B4E3DB7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8" y="-1"/>
            <a:ext cx="10515600" cy="1325563"/>
          </a:xfrm>
        </p:spPr>
        <p:txBody>
          <a:bodyPr/>
          <a:lstStyle/>
          <a:p>
            <a:r>
              <a:rPr lang="en-US" dirty="0">
                <a:latin typeface="Abadi Extra Light" panose="020B0204020104020204" pitchFamily="34" charset="0"/>
              </a:rPr>
              <a:t>Stage 1 Complaints</a:t>
            </a:r>
            <a:endParaRPr lang="en-GB" dirty="0">
              <a:latin typeface="Abadi Extra Light" panose="020B0204020104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655F622-39C0-E336-36CD-A38F6FFEB3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7836994"/>
              </p:ext>
            </p:extLst>
          </p:nvPr>
        </p:nvGraphicFramePr>
        <p:xfrm>
          <a:off x="3026062" y="3765651"/>
          <a:ext cx="5217212" cy="2988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924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0CC88A9-A661-4C48-866E-8734E511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FDF195F-784B-4D00-8C92-6FC1B0499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2AF999-8F26-F821-CABA-198F59066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76" y="1004321"/>
            <a:ext cx="10515600" cy="4674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badi Extra Light" panose="020B0204020104020204" pitchFamily="34" charset="0"/>
                <a:cs typeface="Arial" panose="020B0604020202020204" pitchFamily="34" charset="0"/>
              </a:rPr>
              <a:t>Stage 2 complaints are logged when: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badi Extra Light" panose="020B0204020104020204" pitchFamily="34" charset="0"/>
                <a:cs typeface="Arial" panose="020B0604020202020204" pitchFamily="34" charset="0"/>
              </a:rPr>
              <a:t>The customer is not satisfied with the response at Stage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badi Extra Light" panose="020B0204020104020204" pitchFamily="34" charset="0"/>
                <a:cs typeface="Arial" panose="020B0604020202020204" pitchFamily="34" charset="0"/>
              </a:rPr>
              <a:t>The complaint is complex, and will take longer than 5 working days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badi Extra Light" panose="020B0204020104020204" pitchFamily="34" charset="0"/>
                <a:cs typeface="Arial" panose="020B0604020202020204" pitchFamily="34" charset="0"/>
              </a:rPr>
              <a:t>The matter is serious, for example involving a threat to customer safety, or criminal behavior, </a:t>
            </a:r>
          </a:p>
          <a:p>
            <a:pPr marL="0" indent="0">
              <a:buNone/>
            </a:pPr>
            <a:r>
              <a:rPr lang="en-US" sz="2000" dirty="0">
                <a:latin typeface="Abadi Extra Light" panose="020B0204020104020204" pitchFamily="34" charset="0"/>
                <a:cs typeface="Arial" panose="020B0604020202020204" pitchFamily="34" charset="0"/>
              </a:rPr>
              <a:t>Stage two responses represent the full and final answer from the Association.</a:t>
            </a:r>
          </a:p>
          <a:p>
            <a:pPr marL="0" indent="0">
              <a:buNone/>
            </a:pPr>
            <a:r>
              <a:rPr lang="en-US" sz="2000" dirty="0">
                <a:latin typeface="Abadi Extra Light" panose="020B0204020104020204" pitchFamily="34" charset="0"/>
                <a:cs typeface="Arial" panose="020B0604020202020204" pitchFamily="34" charset="0"/>
              </a:rPr>
              <a:t>In 2022-2023 we received 40 Stage 2 Complaints; this is up 16 from year 2021-2022.</a:t>
            </a:r>
          </a:p>
          <a:p>
            <a:pPr marL="0" indent="0">
              <a:buNone/>
            </a:pPr>
            <a:endParaRPr lang="en-GB" dirty="0">
              <a:latin typeface="Abadi Extra Light" panose="020B0204020104020204" pitchFamily="34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40D8010-23DD-01C4-2506-C6B4E3DB7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8" y="-32628"/>
            <a:ext cx="10515600" cy="1325563"/>
          </a:xfrm>
        </p:spPr>
        <p:txBody>
          <a:bodyPr/>
          <a:lstStyle/>
          <a:p>
            <a:r>
              <a:rPr lang="en-US" dirty="0">
                <a:latin typeface="Abadi Extra Light" panose="020B0204020104020204" pitchFamily="34" charset="0"/>
              </a:rPr>
              <a:t>Stage 2 Complaints</a:t>
            </a:r>
            <a:endParaRPr lang="en-GB" dirty="0">
              <a:latin typeface="Abadi Extra Light" panose="020B0204020104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7E09F83-7316-E4D3-8DCE-4455AB9C33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8285242"/>
              </p:ext>
            </p:extLst>
          </p:nvPr>
        </p:nvGraphicFramePr>
        <p:xfrm>
          <a:off x="2032000" y="3591612"/>
          <a:ext cx="6668940" cy="3266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457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0404E7-0B1B-428B-8DE6-0046BD32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09" y="175967"/>
            <a:ext cx="5310899" cy="13308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latin typeface="Abadi Extra Light" panose="020B0204020104020204" pitchFamily="34" charset="0"/>
              </a:rPr>
              <a:t>Complaints Analysis</a:t>
            </a:r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E4DE59ED-47F5-FF7C-8CE7-3C4340C55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023" y="1364543"/>
            <a:ext cx="10410802" cy="390858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badi Extra Light" panose="020B0204020104020204" pitchFamily="34" charset="0"/>
              </a:rPr>
              <a:t>We </a:t>
            </a:r>
            <a:r>
              <a:rPr lang="en-US" sz="2000" dirty="0" err="1">
                <a:latin typeface="Abadi Extra Light" panose="020B0204020104020204" pitchFamily="34" charset="0"/>
              </a:rPr>
              <a:t>analyse</a:t>
            </a:r>
            <a:r>
              <a:rPr lang="en-US" sz="2000" dirty="0">
                <a:latin typeface="Abadi Extra Light" panose="020B0204020104020204" pitchFamily="34" charset="0"/>
              </a:rPr>
              <a:t> our complaints on a quarterly basis to try and identify any trends and service improvements. </a:t>
            </a:r>
          </a:p>
          <a:p>
            <a:r>
              <a:rPr lang="en-US" sz="2000" dirty="0">
                <a:latin typeface="Abadi Extra Light" panose="020B0204020104020204" pitchFamily="34" charset="0"/>
              </a:rPr>
              <a:t>Complaints are a great way for us to see what isnt working in terms of our processes and procedures.</a:t>
            </a:r>
          </a:p>
          <a:p>
            <a:r>
              <a:rPr lang="en-US" sz="2000" dirty="0">
                <a:latin typeface="Abadi Extra Light" panose="020B0204020104020204" pitchFamily="34" charset="0"/>
              </a:rPr>
              <a:t>Any complaints against our contractors are discussed with them at quarterly performance meetings.  </a:t>
            </a:r>
          </a:p>
          <a:p>
            <a:pPr marL="0" indent="0">
              <a:buNone/>
            </a:pPr>
            <a:endParaRPr lang="en-US" sz="2000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578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Widescreen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 Extra Light</vt:lpstr>
      <vt:lpstr>Arial</vt:lpstr>
      <vt:lpstr>Calibri</vt:lpstr>
      <vt:lpstr>Calibri Light</vt:lpstr>
      <vt:lpstr>1_Office Theme</vt:lpstr>
      <vt:lpstr>Complaints Report 2022-20233</vt:lpstr>
      <vt:lpstr>Stage 1 Complaints</vt:lpstr>
      <vt:lpstr>Stage 2 Complaints</vt:lpstr>
      <vt:lpstr>Complaints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WORKING GUIDE</dc:title>
  <dc:creator>Catherine Dalgarno  Intertek</dc:creator>
  <cp:lastModifiedBy>Davidson,Rebecca</cp:lastModifiedBy>
  <cp:revision>50</cp:revision>
  <dcterms:created xsi:type="dcterms:W3CDTF">2021-10-04T15:32:38Z</dcterms:created>
  <dcterms:modified xsi:type="dcterms:W3CDTF">2024-02-08T14:14:23Z</dcterms:modified>
</cp:coreProperties>
</file>