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4100" r:id="rId3"/>
    <p:sldId id="4104" r:id="rId4"/>
    <p:sldId id="4103"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atin typeface="+mj-lt"/>
              </a:rPr>
              <a:t>Views</a:t>
            </a:r>
          </a:p>
        </c:rich>
      </c:tx>
      <c:layout>
        <c:manualLayout>
          <c:xMode val="edge"/>
          <c:yMode val="edge"/>
          <c:x val="2.9506478087520535E-2"/>
          <c:y val="9.9961943622250901E-2"/>
        </c:manualLayout>
      </c:layout>
      <c:overlay val="0"/>
    </c:title>
    <c:autoTitleDeleted val="0"/>
    <c:plotArea>
      <c:layout/>
      <c:pieChart>
        <c:varyColors val="1"/>
        <c:ser>
          <c:idx val="0"/>
          <c:order val="0"/>
          <c:tx>
            <c:strRef>
              <c:f>Sheet1!$B$1</c:f>
              <c:strCache>
                <c:ptCount val="1"/>
                <c:pt idx="0">
                  <c:v>Views</c:v>
                </c:pt>
              </c:strCache>
            </c:strRef>
          </c:tx>
          <c:spPr>
            <a:solidFill>
              <a:srgbClr val="C00000"/>
            </a:solidFill>
          </c:spPr>
          <c:dPt>
            <c:idx val="0"/>
            <c:bubble3D val="0"/>
            <c:spPr>
              <a:solidFill>
                <a:schemeClr val="tx1">
                  <a:lumMod val="65000"/>
                  <a:lumOff val="35000"/>
                </a:schemeClr>
              </a:solidFill>
            </c:spPr>
            <c:extLst>
              <c:ext xmlns:c16="http://schemas.microsoft.com/office/drawing/2014/chart" uri="{C3380CC4-5D6E-409C-BE32-E72D297353CC}">
                <c16:uniqueId val="{00000001-3A58-47C0-841F-CC2227DF09CF}"/>
              </c:ext>
            </c:extLst>
          </c:dPt>
          <c:dPt>
            <c:idx val="2"/>
            <c:bubble3D val="0"/>
            <c:spPr>
              <a:solidFill>
                <a:srgbClr val="FF0000"/>
              </a:solidFill>
            </c:spPr>
            <c:extLst>
              <c:ext xmlns:c16="http://schemas.microsoft.com/office/drawing/2014/chart" uri="{C3380CC4-5D6E-409C-BE32-E72D297353CC}">
                <c16:uniqueId val="{00000003-3A58-47C0-841F-CC2227DF09CF}"/>
              </c:ext>
            </c:extLst>
          </c:dPt>
          <c:dPt>
            <c:idx val="3"/>
            <c:bubble3D val="0"/>
            <c:spPr>
              <a:solidFill>
                <a:schemeClr val="bg1">
                  <a:lumMod val="75000"/>
                </a:schemeClr>
              </a:solidFill>
            </c:spPr>
            <c:extLst>
              <c:ext xmlns:c16="http://schemas.microsoft.com/office/drawing/2014/chart" uri="{C3380CC4-5D6E-409C-BE32-E72D297353CC}">
                <c16:uniqueId val="{00000005-3A58-47C0-841F-CC2227DF09CF}"/>
              </c:ext>
            </c:extLst>
          </c:dPt>
          <c:cat>
            <c:strRef>
              <c:f>Sheet1!$A$2:$A$4</c:f>
              <c:strCache>
                <c:ptCount val="3"/>
                <c:pt idx="0">
                  <c:v>Report a repair</c:v>
                </c:pt>
                <c:pt idx="1">
                  <c:v>Available properties</c:v>
                </c:pt>
                <c:pt idx="2">
                  <c:v>Apply for a home</c:v>
                </c:pt>
              </c:strCache>
            </c:strRef>
          </c:cat>
          <c:val>
            <c:numRef>
              <c:f>Sheet1!$B$2:$B$4</c:f>
              <c:numCache>
                <c:formatCode>General</c:formatCode>
                <c:ptCount val="3"/>
                <c:pt idx="0">
                  <c:v>7124</c:v>
                </c:pt>
                <c:pt idx="1">
                  <c:v>7991</c:v>
                </c:pt>
                <c:pt idx="2">
                  <c:v>9045</c:v>
                </c:pt>
              </c:numCache>
            </c:numRef>
          </c:val>
          <c:extLst>
            <c:ext xmlns:c16="http://schemas.microsoft.com/office/drawing/2014/chart" uri="{C3380CC4-5D6E-409C-BE32-E72D297353CC}">
              <c16:uniqueId val="{00000006-3A58-47C0-841F-CC2227DF09C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000152212938285"/>
          <c:y val="2.1607915411731037E-2"/>
          <c:w val="0.39327755609999643"/>
          <c:h val="0.82956539024085596"/>
        </c:manualLayout>
      </c:layout>
      <c:overlay val="0"/>
      <c:txPr>
        <a:bodyPr/>
        <a:lstStyle/>
        <a:p>
          <a:pPr>
            <a:defRPr>
              <a:latin typeface="+mj-l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46847F-5154-4A67-AD38-21EA15B9D28B}" type="datetimeFigureOut">
              <a:rPr lang="en-GB" smtClean="0"/>
              <a:t>31/07/2023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ED8E4-A6DB-4164-A13E-FB22185C61F8}" type="slidenum">
              <a:rPr lang="en-GB" smtClean="0"/>
              <a:t>‹#›</a:t>
            </a:fld>
            <a:endParaRPr lang="en-GB"/>
          </a:p>
        </p:txBody>
      </p:sp>
    </p:spTree>
    <p:extLst>
      <p:ext uri="{BB962C8B-B14F-4D97-AF65-F5344CB8AC3E}">
        <p14:creationId xmlns:p14="http://schemas.microsoft.com/office/powerpoint/2010/main" val="364757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17F8B4-7989-41CD-A752-23C8AA34A34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5349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8ED8E4-A6DB-4164-A13E-FB22185C61F8}" type="slidenum">
              <a:rPr lang="en-GB" smtClean="0"/>
              <a:t>2</a:t>
            </a:fld>
            <a:endParaRPr lang="en-GB"/>
          </a:p>
        </p:txBody>
      </p:sp>
    </p:spTree>
    <p:extLst>
      <p:ext uri="{BB962C8B-B14F-4D97-AF65-F5344CB8AC3E}">
        <p14:creationId xmlns:p14="http://schemas.microsoft.com/office/powerpoint/2010/main" val="2610795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AF8AC0D-B893-4DAB-8EBE-455F2201A022}" type="slidenum">
              <a:rPr lang="en-GB" smtClean="0"/>
              <a:t>4</a:t>
            </a:fld>
            <a:endParaRPr lang="en-GB"/>
          </a:p>
        </p:txBody>
      </p:sp>
    </p:spTree>
    <p:extLst>
      <p:ext uri="{BB962C8B-B14F-4D97-AF65-F5344CB8AC3E}">
        <p14:creationId xmlns:p14="http://schemas.microsoft.com/office/powerpoint/2010/main" val="202817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AF8AC0D-B893-4DAB-8EBE-455F2201A022}" type="slidenum">
              <a:rPr lang="en-GB" smtClean="0"/>
              <a:t>5</a:t>
            </a:fld>
            <a:endParaRPr lang="en-GB"/>
          </a:p>
        </p:txBody>
      </p:sp>
    </p:spTree>
    <p:extLst>
      <p:ext uri="{BB962C8B-B14F-4D97-AF65-F5344CB8AC3E}">
        <p14:creationId xmlns:p14="http://schemas.microsoft.com/office/powerpoint/2010/main" val="100567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9092-BF50-4DA9-88DC-ED3B437FC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098007-74FC-4301-BB05-47424A11B0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F80B36-8549-4AFE-BF6F-F9EC72876907}"/>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3E875856-B4D6-4E16-82E4-8270AC2246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B4EB8-0E9D-4843-8C04-68DA067905BB}"/>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20734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56E5-DF4A-4D52-A9F5-17B1F3BD4D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F6C81C-6DE1-409D-89C1-76D7BD2CA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F37EBD-FA2B-45F1-A95E-AC68AE14FAD9}"/>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1A8B7318-7677-4EBC-93CB-D6B558D706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F5B345-7EEB-4CF4-BAC3-2F2156596388}"/>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317304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06B284-0038-4683-BE0E-D79B89C5A1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1108E-E1AB-4821-847E-DB12665D51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998F3-715F-484E-9C9E-0BBE80E27F77}"/>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5B96386E-C827-4A16-9EDE-7CE7B39CAE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FE9363-6451-43A3-A817-1FF8B0296489}"/>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32190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6A14-D864-4B1D-9840-7D0F147C60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0DE63E-652D-4F4F-B3A4-7D22B2310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26C8D-74DA-45D9-9813-24E19975C0B3}"/>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B6CF91BB-346E-433A-84E9-B6A0C1D3FA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0D1452-D72E-4407-A112-FBF95463A2DF}"/>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180452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FFE1-77C8-43CA-97EA-FBF02A4825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CDC768-CA6B-4155-B340-2641AF88B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2F24B-D60A-4930-8216-17F247D5F9E7}"/>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9C8B56B0-3A72-4CCF-AF77-0BACE4A57C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EADB9A-84D1-4CD4-8E97-004DD488DBD0}"/>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178809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A749-5D48-4BCB-B598-204779B65B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03F40A-5369-4381-9397-A3BF33893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F160F6-4B0C-4F90-9DAC-1AAFD6F52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339CC3-059C-4EE2-8B43-7CE4FBA2288A}"/>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6" name="Footer Placeholder 5">
            <a:extLst>
              <a:ext uri="{FF2B5EF4-FFF2-40B4-BE49-F238E27FC236}">
                <a16:creationId xmlns:a16="http://schemas.microsoft.com/office/drawing/2014/main" id="{B1BF3F23-14B6-4F07-A038-47DEEC0F6D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DD5AE-A40A-4AE1-A738-8B0D34E5FF5C}"/>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6918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27808-DDC5-4B26-A0DE-319771677B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497EE9-5BEF-40C1-B3D9-54AF7CE05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49255B-EDA9-4E19-B1F1-E3CFDF0332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08B8D8-0180-4C29-B57E-9B4B19BAC7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E02928-5A55-4075-83C7-BA5792D66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8DAAA4-998F-4497-818A-BD24CDBF1E4C}"/>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8" name="Footer Placeholder 7">
            <a:extLst>
              <a:ext uri="{FF2B5EF4-FFF2-40B4-BE49-F238E27FC236}">
                <a16:creationId xmlns:a16="http://schemas.microsoft.com/office/drawing/2014/main" id="{62D84F31-C980-4505-A854-75BEE044ED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9D819FA-A80F-4F82-A0A7-C191FA9D4FF8}"/>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82410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9DCEF-EE5B-469F-9B18-5BE25C3DF1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30BFD-542E-4DD2-A6A2-5A70E3B18CAE}"/>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4" name="Footer Placeholder 3">
            <a:extLst>
              <a:ext uri="{FF2B5EF4-FFF2-40B4-BE49-F238E27FC236}">
                <a16:creationId xmlns:a16="http://schemas.microsoft.com/office/drawing/2014/main" id="{C8DD1FCD-6BE5-40A3-9157-E655BCCF7F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451A16-D343-4F60-B0D7-07ACD56A2D5F}"/>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334639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399CF-EE6D-4369-B6BF-597EBF5408F6}"/>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3" name="Footer Placeholder 2">
            <a:extLst>
              <a:ext uri="{FF2B5EF4-FFF2-40B4-BE49-F238E27FC236}">
                <a16:creationId xmlns:a16="http://schemas.microsoft.com/office/drawing/2014/main" id="{E3D65DA0-3F1E-4813-A40C-27307696B2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FF3FD8-0499-4FF1-9EC4-CD491A90E4A7}"/>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75652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7437-8A76-4650-9F65-13C6AE103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D2135B-D95E-4A48-B515-3258D33931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A54AFB-2481-4728-9E09-63F92C28B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F3C3E-A082-4EFE-95F1-D30802FF7559}"/>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6" name="Footer Placeholder 5">
            <a:extLst>
              <a:ext uri="{FF2B5EF4-FFF2-40B4-BE49-F238E27FC236}">
                <a16:creationId xmlns:a16="http://schemas.microsoft.com/office/drawing/2014/main" id="{80E5D636-1C06-41E4-8AE2-741D3D027A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3DF81B-22D9-4D12-BA12-A4EFF2AA8AF9}"/>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243995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F338-59E5-4C59-A5A5-3E1A8A734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272F45-C5EA-4C42-A462-3CF94340F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3D45CE-5B18-4CD0-8CAE-1ACC8B4E1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13549-6DA6-4291-AA80-563813340FE8}"/>
              </a:ext>
            </a:extLst>
          </p:cNvPr>
          <p:cNvSpPr>
            <a:spLocks noGrp="1"/>
          </p:cNvSpPr>
          <p:nvPr>
            <p:ph type="dt" sz="half" idx="10"/>
          </p:nvPr>
        </p:nvSpPr>
        <p:spPr/>
        <p:txBody>
          <a:bodyPr/>
          <a:lstStyle/>
          <a:p>
            <a:fld id="{FD13A645-7E67-404F-A324-1F151670C5D1}" type="datetimeFigureOut">
              <a:rPr lang="en-GB" smtClean="0"/>
              <a:t>31/07/2023</a:t>
            </a:fld>
            <a:endParaRPr lang="en-GB"/>
          </a:p>
        </p:txBody>
      </p:sp>
      <p:sp>
        <p:nvSpPr>
          <p:cNvPr id="6" name="Footer Placeholder 5">
            <a:extLst>
              <a:ext uri="{FF2B5EF4-FFF2-40B4-BE49-F238E27FC236}">
                <a16:creationId xmlns:a16="http://schemas.microsoft.com/office/drawing/2014/main" id="{F31E605E-9C7A-410C-836C-3196B036F4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20EE97-AF34-4D75-AF12-E5282A7FC13D}"/>
              </a:ext>
            </a:extLst>
          </p:cNvPr>
          <p:cNvSpPr>
            <a:spLocks noGrp="1"/>
          </p:cNvSpPr>
          <p:nvPr>
            <p:ph type="sldNum" sz="quarter" idx="12"/>
          </p:nvPr>
        </p:nvSpPr>
        <p:spPr/>
        <p:txBody>
          <a:bodyPr/>
          <a:lstStyle/>
          <a:p>
            <a:fld id="{3769AD3D-3634-481D-9212-090F3ECC361C}" type="slidenum">
              <a:rPr lang="en-GB" smtClean="0"/>
              <a:t>‹#›</a:t>
            </a:fld>
            <a:endParaRPr lang="en-GB"/>
          </a:p>
        </p:txBody>
      </p:sp>
    </p:spTree>
    <p:extLst>
      <p:ext uri="{BB962C8B-B14F-4D97-AF65-F5344CB8AC3E}">
        <p14:creationId xmlns:p14="http://schemas.microsoft.com/office/powerpoint/2010/main" val="99353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FE984E-22BF-4E22-8F03-3E11D0E37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7371B5-8164-455B-9DAC-C8A02C038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EC31AC-026F-4339-9CEA-B07E457817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3A645-7E67-404F-A324-1F151670C5D1}" type="datetimeFigureOut">
              <a:rPr lang="en-GB" smtClean="0"/>
              <a:t>31/07/2023</a:t>
            </a:fld>
            <a:endParaRPr lang="en-GB"/>
          </a:p>
        </p:txBody>
      </p:sp>
      <p:sp>
        <p:nvSpPr>
          <p:cNvPr id="5" name="Footer Placeholder 4">
            <a:extLst>
              <a:ext uri="{FF2B5EF4-FFF2-40B4-BE49-F238E27FC236}">
                <a16:creationId xmlns:a16="http://schemas.microsoft.com/office/drawing/2014/main" id="{20A16D29-934F-4E17-A113-BD2CE2BBD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07169A-5300-4116-B440-D1BF629952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9AD3D-3634-481D-9212-090F3ECC361C}" type="slidenum">
              <a:rPr lang="en-GB" smtClean="0"/>
              <a:t>‹#›</a:t>
            </a:fld>
            <a:endParaRPr lang="en-GB"/>
          </a:p>
        </p:txBody>
      </p:sp>
    </p:spTree>
    <p:extLst>
      <p:ext uri="{BB962C8B-B14F-4D97-AF65-F5344CB8AC3E}">
        <p14:creationId xmlns:p14="http://schemas.microsoft.com/office/powerpoint/2010/main" val="212442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00404E7-0B1B-428B-8DE6-0046BD323414}"/>
              </a:ext>
            </a:extLst>
          </p:cNvPr>
          <p:cNvSpPr>
            <a:spLocks noGrp="1"/>
          </p:cNvSpPr>
          <p:nvPr>
            <p:ph type="title"/>
          </p:nvPr>
        </p:nvSpPr>
        <p:spPr>
          <a:xfrm>
            <a:off x="405177" y="1579320"/>
            <a:ext cx="4766330" cy="1454051"/>
          </a:xfrm>
        </p:spPr>
        <p:txBody>
          <a:bodyPr>
            <a:normAutofit/>
          </a:bodyPr>
          <a:lstStyle/>
          <a:p>
            <a:r>
              <a:rPr lang="en-US" sz="3600" b="1">
                <a:solidFill>
                  <a:schemeClr val="tx2"/>
                </a:solidFill>
              </a:rPr>
              <a:t>Activity Report </a:t>
            </a:r>
            <a:endParaRPr lang="en-GB" sz="3600" b="1">
              <a:solidFill>
                <a:schemeClr val="tx2"/>
              </a:solidFill>
            </a:endParaRPr>
          </a:p>
        </p:txBody>
      </p:sp>
      <p:sp>
        <p:nvSpPr>
          <p:cNvPr id="12" name="Content Placeholder 11">
            <a:extLst>
              <a:ext uri="{FF2B5EF4-FFF2-40B4-BE49-F238E27FC236}">
                <a16:creationId xmlns:a16="http://schemas.microsoft.com/office/drawing/2014/main" id="{34D36762-763A-42D8-8BBB-A233DD207D80}"/>
              </a:ext>
            </a:extLst>
          </p:cNvPr>
          <p:cNvSpPr>
            <a:spLocks noGrp="1"/>
          </p:cNvSpPr>
          <p:nvPr>
            <p:ph idx="1"/>
          </p:nvPr>
        </p:nvSpPr>
        <p:spPr>
          <a:xfrm>
            <a:off x="405177" y="3597203"/>
            <a:ext cx="4765949" cy="2852758"/>
          </a:xfrm>
        </p:spPr>
        <p:txBody>
          <a:bodyPr anchor="t">
            <a:normAutofit/>
          </a:bodyPr>
          <a:lstStyle/>
          <a:p>
            <a:pPr marL="0" indent="0">
              <a:buNone/>
            </a:pPr>
            <a:endParaRPr lang="en-US" dirty="0">
              <a:solidFill>
                <a:schemeClr val="tx2"/>
              </a:solidFill>
            </a:endParaRPr>
          </a:p>
          <a:p>
            <a:pPr marL="0" indent="0">
              <a:buNone/>
            </a:pPr>
            <a:r>
              <a:rPr lang="en-US" sz="2400" dirty="0">
                <a:solidFill>
                  <a:schemeClr val="tx2"/>
                </a:solidFill>
                <a:latin typeface="+mj-lt"/>
              </a:rPr>
              <a:t>April – June 2023</a:t>
            </a:r>
          </a:p>
        </p:txBody>
      </p:sp>
      <p:grpSp>
        <p:nvGrpSpPr>
          <p:cNvPr id="26" name="Group 25">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7" name="Freeform: Shape 26">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8" name="Content Placeholder 7" descr="Logo, company name&#10;&#10;Description automatically generated">
            <a:extLst>
              <a:ext uri="{FF2B5EF4-FFF2-40B4-BE49-F238E27FC236}">
                <a16:creationId xmlns:a16="http://schemas.microsoft.com/office/drawing/2014/main" id="{2647C09E-78C4-4518-B430-580DAEC07C3A}"/>
              </a:ext>
            </a:extLst>
          </p:cNvPr>
          <p:cNvPicPr>
            <a:picLocks noChangeAspect="1"/>
          </p:cNvPicPr>
          <p:nvPr/>
        </p:nvPicPr>
        <p:blipFill rotWithShape="1">
          <a:blip r:embed="rId3"/>
          <a:srcRect l="1005"/>
          <a:stretch/>
        </p:blipFill>
        <p:spPr>
          <a:xfrm>
            <a:off x="7708392" y="2401574"/>
            <a:ext cx="4142232" cy="2978395"/>
          </a:xfrm>
          <a:prstGeom prst="rect">
            <a:avLst/>
          </a:prstGeom>
        </p:spPr>
      </p:pic>
    </p:spTree>
    <p:extLst>
      <p:ext uri="{BB962C8B-B14F-4D97-AF65-F5344CB8AC3E}">
        <p14:creationId xmlns:p14="http://schemas.microsoft.com/office/powerpoint/2010/main" val="92939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240910" y="313192"/>
            <a:ext cx="10742400" cy="463668"/>
          </a:xfrm>
        </p:spPr>
        <p:txBody>
          <a:bodyPr>
            <a:noAutofit/>
          </a:bodyPr>
          <a:lstStyle/>
          <a:p>
            <a:r>
              <a:rPr lang="en-US" sz="3200" b="1" dirty="0">
                <a:solidFill>
                  <a:srgbClr val="FF0000"/>
                </a:solidFill>
              </a:rPr>
              <a:t>Tenant scrutiny groups, walkabouts &amp; partnership working </a:t>
            </a:r>
            <a:endParaRPr lang="en-GB" sz="3200" b="1" dirty="0">
              <a:solidFill>
                <a:srgbClr val="FF0000"/>
              </a:solidFill>
            </a:endParaRPr>
          </a:p>
        </p:txBody>
      </p:sp>
      <p:sp>
        <p:nvSpPr>
          <p:cNvPr id="4" name="Rectangle 3">
            <a:extLst>
              <a:ext uri="{FF2B5EF4-FFF2-40B4-BE49-F238E27FC236}">
                <a16:creationId xmlns:a16="http://schemas.microsoft.com/office/drawing/2014/main" id="{912F6721-0FAF-47F2-95A6-E73A895DE4EA}"/>
              </a:ext>
            </a:extLst>
          </p:cNvPr>
          <p:cNvSpPr/>
          <p:nvPr/>
        </p:nvSpPr>
        <p:spPr>
          <a:xfrm rot="5400000">
            <a:off x="5692128" y="-4529554"/>
            <a:ext cx="414670" cy="113171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Tenant scrutiny group</a:t>
            </a:r>
            <a:endParaRPr lang="en-US" sz="1600" b="1" dirty="0">
              <a:solidFill>
                <a:schemeClr val="bg1"/>
              </a:solidFill>
              <a:latin typeface="+mj-lt"/>
            </a:endParaRP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40910" y="1095023"/>
            <a:ext cx="11317106" cy="5260248"/>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400" dirty="0"/>
          </a:p>
          <a:p>
            <a:r>
              <a:rPr lang="en-GB" sz="1000" dirty="0">
                <a:latin typeface="+mj-lt"/>
              </a:rPr>
              <a:t>Our scrutiny group met for the first time on the 16</a:t>
            </a:r>
            <a:r>
              <a:rPr lang="en-GB" sz="1000" baseline="30000" dirty="0">
                <a:latin typeface="+mj-lt"/>
              </a:rPr>
              <a:t>th</a:t>
            </a:r>
            <a:r>
              <a:rPr lang="en-GB" sz="1000" dirty="0">
                <a:latin typeface="+mj-lt"/>
              </a:rPr>
              <a:t> May when they individually pledged their commitment to becoming members of the ‘</a:t>
            </a:r>
            <a:r>
              <a:rPr lang="en-GB" sz="1000" b="1" dirty="0">
                <a:solidFill>
                  <a:srgbClr val="FF0000"/>
                </a:solidFill>
                <a:latin typeface="+mj-lt"/>
              </a:rPr>
              <a:t>My Voice Counts </a:t>
            </a:r>
            <a:r>
              <a:rPr lang="en-GB" sz="1000" b="1" dirty="0">
                <a:latin typeface="+mj-lt"/>
              </a:rPr>
              <a:t>tenant scrutiny group</a:t>
            </a:r>
            <a:r>
              <a:rPr lang="en-GB" sz="1000" dirty="0">
                <a:latin typeface="+mj-lt"/>
              </a:rPr>
              <a:t>’.  Eight tenants overall are interested, however only six were able to attend the meeting.  One has agreed to participate as an armchair participant.  The others received a home visit and agreed to commit to the group.  A second meeting will take place in August.  Further meetings this year will focus on training and relationship building.</a:t>
            </a:r>
          </a:p>
          <a:p>
            <a:r>
              <a:rPr lang="en-GB" sz="1000" dirty="0"/>
              <a:t>All tenants have completed an initial questionnaire stating their preferences on meeting frequency, times of meetings, dietary requirements and what goals they hope to achieve by being part of the group. </a:t>
            </a:r>
          </a:p>
          <a:p>
            <a:r>
              <a:rPr lang="en-GB" sz="1000" dirty="0">
                <a:latin typeface="+mj-lt"/>
              </a:rPr>
              <a:t>A</a:t>
            </a:r>
            <a:r>
              <a:rPr lang="en-GB" sz="1000" dirty="0"/>
              <a:t>n information pack will be made available so our tenant volunteers can learn about scrutiny in more detail.  Also, as part of the introduction process staff sessions will be arranged. </a:t>
            </a:r>
            <a:endParaRPr lang="en-GB" sz="1000" dirty="0">
              <a:latin typeface="+mj-lt"/>
            </a:endParaRPr>
          </a:p>
          <a:p>
            <a:r>
              <a:rPr lang="en-GB" sz="1100" dirty="0">
                <a:latin typeface="+mj-lt"/>
              </a:rPr>
              <a:t>  </a:t>
            </a:r>
            <a:endParaRPr lang="en-US" sz="1100" dirty="0">
              <a:latin typeface="+mn-lt"/>
            </a:endParaRPr>
          </a:p>
          <a:p>
            <a:pPr algn="just">
              <a:lnSpc>
                <a:spcPct val="100000"/>
              </a:lnSpc>
              <a:spcBef>
                <a:spcPts val="0"/>
              </a:spcBef>
            </a:pPr>
            <a:endParaRPr lang="en-GB" sz="1400" dirty="0">
              <a:latin typeface="+mn-lt"/>
            </a:endParaRPr>
          </a:p>
          <a:p>
            <a:pPr>
              <a:spcBef>
                <a:spcPts val="0"/>
              </a:spcBef>
            </a:pPr>
            <a:r>
              <a:rPr lang="en-GB" sz="1400" dirty="0">
                <a:latin typeface="+mn-lt"/>
              </a:rPr>
              <a:t> </a:t>
            </a:r>
          </a:p>
          <a:p>
            <a:pPr>
              <a:spcBef>
                <a:spcPts val="0"/>
              </a:spcBef>
            </a:pPr>
            <a:endParaRPr lang="en-GB" sz="1400" dirty="0">
              <a:latin typeface="+mn-lt"/>
            </a:endParaRPr>
          </a:p>
        </p:txBody>
      </p:sp>
      <p:sp>
        <p:nvSpPr>
          <p:cNvPr id="17" name="Rectangle 16">
            <a:extLst>
              <a:ext uri="{FF2B5EF4-FFF2-40B4-BE49-F238E27FC236}">
                <a16:creationId xmlns:a16="http://schemas.microsoft.com/office/drawing/2014/main" id="{912F6721-0FAF-47F2-95A6-E73A895DE4EA}"/>
              </a:ext>
            </a:extLst>
          </p:cNvPr>
          <p:cNvSpPr/>
          <p:nvPr/>
        </p:nvSpPr>
        <p:spPr>
          <a:xfrm rot="5400000">
            <a:off x="5692128" y="-3105260"/>
            <a:ext cx="414670" cy="113171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dirty="0">
                <a:solidFill>
                  <a:schemeClr val="bg1"/>
                </a:solidFill>
                <a:latin typeface="+mj-lt"/>
              </a:rPr>
              <a:t> 	Neighbourhood walkabouts	</a:t>
            </a:r>
          </a:p>
        </p:txBody>
      </p:sp>
      <p:sp>
        <p:nvSpPr>
          <p:cNvPr id="8" name="TextBox 7"/>
          <p:cNvSpPr txBox="1"/>
          <p:nvPr/>
        </p:nvSpPr>
        <p:spPr>
          <a:xfrm>
            <a:off x="116622" y="2760629"/>
            <a:ext cx="11317106" cy="1600438"/>
          </a:xfrm>
          <a:prstGeom prst="rect">
            <a:avLst/>
          </a:prstGeom>
          <a:noFill/>
        </p:spPr>
        <p:txBody>
          <a:bodyPr wrap="square" rtlCol="0">
            <a:spAutoFit/>
          </a:bodyPr>
          <a:lstStyle/>
          <a:p>
            <a:r>
              <a:rPr lang="en-US" sz="1000" dirty="0">
                <a:latin typeface="+mj-lt"/>
              </a:rPr>
              <a:t>After the follow up walkabout on the 19</a:t>
            </a:r>
            <a:r>
              <a:rPr lang="en-US" sz="1000" baseline="30000" dirty="0">
                <a:latin typeface="+mj-lt"/>
              </a:rPr>
              <a:t>th</a:t>
            </a:r>
            <a:r>
              <a:rPr lang="en-US" sz="1000" dirty="0">
                <a:latin typeface="+mj-lt"/>
              </a:rPr>
              <a:t> April a further two walkabouts at Charlotte Gardens, Aberdeen have been completed.  The first, on the 17</a:t>
            </a:r>
            <a:r>
              <a:rPr lang="en-US" sz="1000" baseline="30000" dirty="0">
                <a:latin typeface="+mj-lt"/>
              </a:rPr>
              <a:t>th</a:t>
            </a:r>
            <a:r>
              <a:rPr lang="en-US" sz="1000" dirty="0">
                <a:latin typeface="+mj-lt"/>
              </a:rPr>
              <a:t> May was regarding interest in a community garden, which was an outcome from April’s walkabout.  There was good attendance from staff and tenants however tenants feel it’s currently too much to take on.  Therefore, they were all advised it will be kept on the action list and can be revisited in the future.  The next one was completed on the 5</a:t>
            </a:r>
            <a:r>
              <a:rPr lang="en-US" sz="1000" baseline="30000" dirty="0">
                <a:latin typeface="+mj-lt"/>
              </a:rPr>
              <a:t>th</a:t>
            </a:r>
            <a:r>
              <a:rPr lang="en-US" sz="1000" dirty="0">
                <a:latin typeface="+mj-lt"/>
              </a:rPr>
              <a:t> July.  Four tenants attended.  This was due to a request from tenants to have a rolling programme of walkabouts on scheme to continue the conversation about the ongoing issues.   The next walkabout at Charlotte Gardens will be on the 11</a:t>
            </a:r>
            <a:r>
              <a:rPr lang="en-US" sz="1000" baseline="30000" dirty="0">
                <a:latin typeface="+mj-lt"/>
              </a:rPr>
              <a:t>th</a:t>
            </a:r>
            <a:r>
              <a:rPr lang="en-US" sz="1000" dirty="0">
                <a:latin typeface="+mj-lt"/>
              </a:rPr>
              <a:t> October 2023.  </a:t>
            </a:r>
          </a:p>
          <a:p>
            <a:endParaRPr lang="en-US" sz="400" dirty="0">
              <a:latin typeface="+mj-lt"/>
            </a:endParaRPr>
          </a:p>
          <a:p>
            <a:r>
              <a:rPr lang="en-US" sz="1000" dirty="0">
                <a:latin typeface="+mj-lt"/>
              </a:rPr>
              <a:t>Next two walkabouts will take place on the following dates:</a:t>
            </a:r>
          </a:p>
          <a:p>
            <a:pPr marL="171450" indent="-171450">
              <a:buFont typeface="Wingdings" panose="05000000000000000000" pitchFamily="2" charset="2"/>
              <a:buChar char="Ø"/>
            </a:pPr>
            <a:r>
              <a:rPr lang="en-US" sz="1000" b="1" dirty="0">
                <a:latin typeface="+mj-lt"/>
              </a:rPr>
              <a:t>9</a:t>
            </a:r>
            <a:r>
              <a:rPr lang="en-US" sz="1000" b="1" baseline="30000" dirty="0">
                <a:latin typeface="+mj-lt"/>
              </a:rPr>
              <a:t>th</a:t>
            </a:r>
            <a:r>
              <a:rPr lang="en-US" sz="1000" b="1" dirty="0">
                <a:latin typeface="+mj-lt"/>
              </a:rPr>
              <a:t> August </a:t>
            </a:r>
            <a:r>
              <a:rPr lang="en-US" sz="1000" dirty="0">
                <a:latin typeface="+mj-lt"/>
              </a:rPr>
              <a:t>- Great Northern Road, Aberdeen</a:t>
            </a:r>
          </a:p>
          <a:p>
            <a:pPr marL="171450" indent="-171450">
              <a:buFont typeface="Wingdings" panose="05000000000000000000" pitchFamily="2" charset="2"/>
              <a:buChar char="Ø"/>
            </a:pPr>
            <a:r>
              <a:rPr lang="en-US" sz="1000" b="1" dirty="0">
                <a:latin typeface="+mj-lt"/>
              </a:rPr>
              <a:t>30</a:t>
            </a:r>
            <a:r>
              <a:rPr lang="en-US" sz="1000" b="1" baseline="30000" dirty="0">
                <a:latin typeface="+mj-lt"/>
              </a:rPr>
              <a:t>th</a:t>
            </a:r>
            <a:r>
              <a:rPr lang="en-US" sz="1000" b="1" dirty="0">
                <a:latin typeface="+mj-lt"/>
              </a:rPr>
              <a:t> August </a:t>
            </a:r>
            <a:r>
              <a:rPr lang="en-US" sz="1000" dirty="0">
                <a:latin typeface="+mj-lt"/>
              </a:rPr>
              <a:t>-  Polinar Place, Inverurie</a:t>
            </a:r>
          </a:p>
          <a:p>
            <a:pPr marL="171450" indent="-171450">
              <a:buFont typeface="Wingdings" panose="05000000000000000000" pitchFamily="2" charset="2"/>
              <a:buChar char="Ø"/>
            </a:pPr>
            <a:r>
              <a:rPr lang="en-US" sz="1000" b="1" dirty="0">
                <a:latin typeface="+mj-lt"/>
              </a:rPr>
              <a:t>5</a:t>
            </a:r>
            <a:r>
              <a:rPr lang="en-US" sz="1000" b="1" baseline="30000" dirty="0">
                <a:latin typeface="+mj-lt"/>
              </a:rPr>
              <a:t>th</a:t>
            </a:r>
            <a:r>
              <a:rPr lang="en-US" sz="1000" b="1" dirty="0">
                <a:latin typeface="+mj-lt"/>
              </a:rPr>
              <a:t> September </a:t>
            </a:r>
            <a:r>
              <a:rPr lang="en-US" sz="1000" dirty="0">
                <a:latin typeface="+mj-lt"/>
              </a:rPr>
              <a:t>– Uphill Lane, Peterhead</a:t>
            </a:r>
          </a:p>
          <a:p>
            <a:endParaRPr lang="en-US" sz="1400" dirty="0">
              <a:latin typeface="+mj-lt"/>
            </a:endParaRPr>
          </a:p>
        </p:txBody>
      </p:sp>
      <p:sp>
        <p:nvSpPr>
          <p:cNvPr id="7" name="Rectangle 6">
            <a:extLst>
              <a:ext uri="{FF2B5EF4-FFF2-40B4-BE49-F238E27FC236}">
                <a16:creationId xmlns:a16="http://schemas.microsoft.com/office/drawing/2014/main" id="{8C7386B3-0CB7-464F-898C-53CD475D38C1}"/>
              </a:ext>
            </a:extLst>
          </p:cNvPr>
          <p:cNvSpPr/>
          <p:nvPr/>
        </p:nvSpPr>
        <p:spPr>
          <a:xfrm rot="5400000">
            <a:off x="5740741" y="-1402459"/>
            <a:ext cx="317444" cy="113171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dirty="0">
                <a:solidFill>
                  <a:schemeClr val="bg1"/>
                </a:solidFill>
                <a:latin typeface="+mj-lt"/>
              </a:rPr>
              <a:t> 	Lettable standards review – tenant scrutiny group</a:t>
            </a:r>
          </a:p>
        </p:txBody>
      </p:sp>
      <p:sp>
        <p:nvSpPr>
          <p:cNvPr id="9" name="TextBox 8">
            <a:extLst>
              <a:ext uri="{FF2B5EF4-FFF2-40B4-BE49-F238E27FC236}">
                <a16:creationId xmlns:a16="http://schemas.microsoft.com/office/drawing/2014/main" id="{DD66E24D-05FB-439D-8AD7-A5263BC1307D}"/>
              </a:ext>
            </a:extLst>
          </p:cNvPr>
          <p:cNvSpPr txBox="1"/>
          <p:nvPr/>
        </p:nvSpPr>
        <p:spPr>
          <a:xfrm>
            <a:off x="107195" y="4414817"/>
            <a:ext cx="11317106" cy="769441"/>
          </a:xfrm>
          <a:prstGeom prst="rect">
            <a:avLst/>
          </a:prstGeom>
          <a:noFill/>
        </p:spPr>
        <p:txBody>
          <a:bodyPr wrap="square" lIns="91440" tIns="45720" rIns="91440" bIns="45720" rtlCol="0" anchor="t">
            <a:spAutoFit/>
          </a:bodyPr>
          <a:lstStyle/>
          <a:p>
            <a:r>
              <a:rPr lang="en-US" sz="1000" dirty="0">
                <a:latin typeface="+mj-lt"/>
              </a:rPr>
              <a:t>Once we received the initial interest from our scrutiny tenant group at the meeting on the 27</a:t>
            </a:r>
            <a:r>
              <a:rPr lang="en-US" sz="1000" baseline="30000" dirty="0">
                <a:latin typeface="+mj-lt"/>
              </a:rPr>
              <a:t>th</a:t>
            </a:r>
            <a:r>
              <a:rPr lang="en-US" sz="1000" dirty="0">
                <a:latin typeface="+mj-lt"/>
              </a:rPr>
              <a:t> February, the next step was for them to visit void properties.  A date was therefore arranged with visits taking place on the 6</a:t>
            </a:r>
            <a:r>
              <a:rPr lang="en-US" sz="1000" baseline="30000" dirty="0">
                <a:latin typeface="+mj-lt"/>
              </a:rPr>
              <a:t>th</a:t>
            </a:r>
            <a:r>
              <a:rPr lang="en-US" sz="1000" dirty="0">
                <a:latin typeface="+mj-lt"/>
              </a:rPr>
              <a:t> July alongside the Property Manager.  We visited four properties in total, including: Skene Street, Peterhead; School Road, Seaton: Fraser Court, Aberdeen and Great Northern Road, Aberdeen. </a:t>
            </a:r>
          </a:p>
          <a:p>
            <a:endParaRPr lang="en-US" sz="400" dirty="0">
              <a:latin typeface="+mj-lt"/>
            </a:endParaRPr>
          </a:p>
          <a:p>
            <a:r>
              <a:rPr lang="en-US" sz="1000" dirty="0">
                <a:latin typeface="+mj-lt"/>
              </a:rPr>
              <a:t>The tenants provided excellent feedback to the Property Manager on the day, regarding the internal and external property elements.  More properties may be available with all tenants interested in being involved in a second trip.  A photo of the group in sunny Peterhead has been included in our Summer News 2023.</a:t>
            </a:r>
          </a:p>
        </p:txBody>
      </p:sp>
      <p:sp>
        <p:nvSpPr>
          <p:cNvPr id="2" name="Rectangle 1">
            <a:extLst>
              <a:ext uri="{FF2B5EF4-FFF2-40B4-BE49-F238E27FC236}">
                <a16:creationId xmlns:a16="http://schemas.microsoft.com/office/drawing/2014/main" id="{9C4C3F1F-4064-1C0A-F636-27306F91BC36}"/>
              </a:ext>
            </a:extLst>
          </p:cNvPr>
          <p:cNvSpPr/>
          <p:nvPr/>
        </p:nvSpPr>
        <p:spPr>
          <a:xfrm rot="5400000">
            <a:off x="5740740" y="-185802"/>
            <a:ext cx="317445" cy="113171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dirty="0">
                <a:solidFill>
                  <a:schemeClr val="bg1"/>
                </a:solidFill>
                <a:latin typeface="+mj-lt"/>
              </a:rPr>
              <a:t> 	Partnership working – ALEN event &amp; summer roadshow</a:t>
            </a:r>
          </a:p>
        </p:txBody>
      </p:sp>
      <p:sp>
        <p:nvSpPr>
          <p:cNvPr id="3" name="TextBox 2">
            <a:extLst>
              <a:ext uri="{FF2B5EF4-FFF2-40B4-BE49-F238E27FC236}">
                <a16:creationId xmlns:a16="http://schemas.microsoft.com/office/drawing/2014/main" id="{9769E750-2BA7-BA18-9BAD-A439DA355BFB}"/>
              </a:ext>
            </a:extLst>
          </p:cNvPr>
          <p:cNvSpPr txBox="1"/>
          <p:nvPr/>
        </p:nvSpPr>
        <p:spPr>
          <a:xfrm>
            <a:off x="116622" y="5636646"/>
            <a:ext cx="11317106" cy="1077218"/>
          </a:xfrm>
          <a:prstGeom prst="rect">
            <a:avLst/>
          </a:prstGeom>
          <a:noFill/>
        </p:spPr>
        <p:txBody>
          <a:bodyPr wrap="square" lIns="91440" tIns="45720" rIns="91440" bIns="45720" rtlCol="0" anchor="t">
            <a:spAutoFit/>
          </a:bodyPr>
          <a:lstStyle/>
          <a:p>
            <a:r>
              <a:rPr lang="en-GB" sz="1000" dirty="0">
                <a:latin typeface="+mj-lt"/>
              </a:rPr>
              <a:t>Through our NETRALT contacts we were able to connect with the Aberdeenshire Lived Experience Network (ALEN).  Our Customer Participation Officer attending their initial staff workshop and tenant event in Huntly on the 26</a:t>
            </a:r>
            <a:r>
              <a:rPr lang="en-GB" sz="1000" baseline="30000" dirty="0">
                <a:latin typeface="+mj-lt"/>
              </a:rPr>
              <a:t>th</a:t>
            </a:r>
            <a:r>
              <a:rPr lang="en-GB" sz="1000" dirty="0">
                <a:latin typeface="+mj-lt"/>
              </a:rPr>
              <a:t> April.  From this we will gain insight in the work being done by organisations throughout the shire, building relationships and get involved in future events which can ultimately help our tenants.    </a:t>
            </a:r>
          </a:p>
          <a:p>
            <a:endParaRPr lang="en-GB" sz="400" dirty="0">
              <a:latin typeface="+mj-lt"/>
            </a:endParaRPr>
          </a:p>
          <a:p>
            <a:r>
              <a:rPr lang="en-GB" sz="1000" dirty="0">
                <a:latin typeface="+mj-lt"/>
              </a:rPr>
              <a:t>Other partnership activities included joining Aberdeenshire Council Tenant Participation Team on their summer roadshow in June.  We attended four events at; Balmedie, Inverbervie, Ellon and Oldmeldrum.  Unfortunately, tenant attendance was not high.  However, it was great to get into our communities and work alongside NETRALT colleagues along with meeting Aberdeenshire Council’s new scrutiny group who attended two events.  It was also great to speak to community members at Inverbervie library.  As Inverbervie was the best in terms of turnout and overall interaction, libraries will be considered as a preferred locations for next year’s roadshow, which we have been invited to attend again.   We used Facebook to try and boost attendance and photos will feature in our Summer News 2023.</a:t>
            </a:r>
            <a:endParaRPr lang="en-US" sz="1000" dirty="0">
              <a:latin typeface="+mj-lt"/>
            </a:endParaRPr>
          </a:p>
        </p:txBody>
      </p:sp>
    </p:spTree>
    <p:extLst>
      <p:ext uri="{BB962C8B-B14F-4D97-AF65-F5344CB8AC3E}">
        <p14:creationId xmlns:p14="http://schemas.microsoft.com/office/powerpoint/2010/main" val="369751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072" y="32216"/>
            <a:ext cx="10515600" cy="1087198"/>
          </a:xfrm>
        </p:spPr>
        <p:txBody>
          <a:bodyPr>
            <a:normAutofit/>
          </a:bodyPr>
          <a:lstStyle/>
          <a:p>
            <a:r>
              <a:rPr lang="en-US" sz="3200" b="1" dirty="0">
                <a:solidFill>
                  <a:srgbClr val="FF0000"/>
                </a:solidFill>
                <a:cs typeface="Calibri Light"/>
              </a:rPr>
              <a:t>Telephony </a:t>
            </a:r>
          </a:p>
        </p:txBody>
      </p:sp>
      <p:sp>
        <p:nvSpPr>
          <p:cNvPr id="4" name="Content Placeholder 2">
            <a:extLst>
              <a:ext uri="{FF2B5EF4-FFF2-40B4-BE49-F238E27FC236}">
                <a16:creationId xmlns:a16="http://schemas.microsoft.com/office/drawing/2014/main" id="{D2FA9BA4-F7A6-436D-80B3-757D20639AE8}"/>
              </a:ext>
            </a:extLst>
          </p:cNvPr>
          <p:cNvSpPr>
            <a:spLocks noGrp="1"/>
          </p:cNvSpPr>
          <p:nvPr>
            <p:ph idx="1"/>
          </p:nvPr>
        </p:nvSpPr>
        <p:spPr>
          <a:xfrm>
            <a:off x="377072" y="1119414"/>
            <a:ext cx="10977096" cy="4926232"/>
          </a:xfrm>
        </p:spPr>
        <p:txBody>
          <a:bodyPr vert="horz" lIns="91440" tIns="45720" rIns="91440" bIns="45720" rtlCol="0" anchor="t">
            <a:noAutofit/>
          </a:bodyPr>
          <a:lstStyle/>
          <a:p>
            <a:pPr marL="0" indent="0" algn="just">
              <a:lnSpc>
                <a:spcPct val="100000"/>
              </a:lnSpc>
              <a:spcBef>
                <a:spcPts val="0"/>
              </a:spcBef>
              <a:buNone/>
            </a:pPr>
            <a:endParaRPr lang="en-US" sz="1400" dirty="0"/>
          </a:p>
          <a:p>
            <a:pPr marL="0" indent="0" algn="just">
              <a:lnSpc>
                <a:spcPct val="100000"/>
              </a:lnSpc>
              <a:spcBef>
                <a:spcPts val="0"/>
              </a:spcBef>
              <a:buNone/>
            </a:pPr>
            <a:endParaRPr lang="en-US" sz="1400" dirty="0">
              <a:latin typeface="+mj-lt"/>
            </a:endParaRPr>
          </a:p>
          <a:p>
            <a:pPr marL="0" indent="0" algn="just">
              <a:lnSpc>
                <a:spcPct val="100000"/>
              </a:lnSpc>
              <a:spcBef>
                <a:spcPts val="0"/>
              </a:spcBef>
              <a:buNone/>
            </a:pPr>
            <a:endParaRPr lang="en-US" sz="1400" dirty="0">
              <a:latin typeface="+mj-lt"/>
            </a:endParaRPr>
          </a:p>
          <a:p>
            <a:pPr marL="0" indent="0" algn="just">
              <a:lnSpc>
                <a:spcPct val="100000"/>
              </a:lnSpc>
              <a:spcBef>
                <a:spcPts val="0"/>
              </a:spcBef>
              <a:buNone/>
            </a:pPr>
            <a:endParaRPr lang="en-US" sz="1400" dirty="0">
              <a:latin typeface="+mj-lt"/>
            </a:endParaRPr>
          </a:p>
        </p:txBody>
      </p:sp>
      <p:sp>
        <p:nvSpPr>
          <p:cNvPr id="9" name="TextBox 8">
            <a:extLst>
              <a:ext uri="{FF2B5EF4-FFF2-40B4-BE49-F238E27FC236}">
                <a16:creationId xmlns:a16="http://schemas.microsoft.com/office/drawing/2014/main" id="{1CD810D1-3BA2-6236-C8FF-C71765ECD4B6}"/>
              </a:ext>
            </a:extLst>
          </p:cNvPr>
          <p:cNvSpPr txBox="1"/>
          <p:nvPr/>
        </p:nvSpPr>
        <p:spPr>
          <a:xfrm>
            <a:off x="512466" y="1119414"/>
            <a:ext cx="9853684" cy="480131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5238 calls in in  Q1, we answered 4731 giving us an abandonment rate of </a:t>
            </a:r>
            <a:r>
              <a:rPr kumimoji="0" lang="en-US" sz="2400" b="1" i="0" u="none" strike="noStrike" kern="1200" cap="none" spc="0" normalizeH="0" baseline="0" noProof="0" dirty="0">
                <a:ln>
                  <a:noFill/>
                </a:ln>
                <a:solidFill>
                  <a:srgbClr val="00B050"/>
                </a:solidFill>
                <a:effectLst/>
                <a:uLnTx/>
                <a:uFillTx/>
                <a:latin typeface="+mj-lt"/>
                <a:ea typeface="+mn-ea"/>
                <a:cs typeface="+mn-cs"/>
              </a:rPr>
              <a:t>9.66%.</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FF0000"/>
                </a:solidFill>
                <a:effectLst/>
                <a:uLnTx/>
                <a:uFillTx/>
                <a:latin typeface="+mj-lt"/>
                <a:ea typeface="+mn-ea"/>
                <a:cs typeface="+mn-cs"/>
              </a:rPr>
              <a:t>This is an average of </a:t>
            </a:r>
            <a:r>
              <a:rPr kumimoji="0" lang="en-US" sz="2400" b="1" i="0" u="none" strike="noStrike" kern="1200" cap="none" spc="0" normalizeH="0" baseline="0" noProof="0" dirty="0">
                <a:ln>
                  <a:noFill/>
                </a:ln>
                <a:solidFill>
                  <a:srgbClr val="FF0000"/>
                </a:solidFill>
                <a:effectLst/>
                <a:uLnTx/>
                <a:uFillTx/>
                <a:latin typeface="+mj-lt"/>
                <a:ea typeface="+mn-ea"/>
                <a:cs typeface="+mn-cs"/>
              </a:rPr>
              <a:t>85</a:t>
            </a:r>
            <a:r>
              <a:rPr kumimoji="0" lang="en-US" sz="2400" b="0" i="0" u="none" strike="noStrike" kern="1200" cap="none" spc="0" normalizeH="0" baseline="0" noProof="0" dirty="0">
                <a:ln>
                  <a:noFill/>
                </a:ln>
                <a:solidFill>
                  <a:srgbClr val="FF0000"/>
                </a:solidFill>
                <a:effectLst/>
                <a:uLnTx/>
                <a:uFillTx/>
                <a:latin typeface="+mj-lt"/>
                <a:ea typeface="+mn-ea"/>
                <a:cs typeface="+mn-cs"/>
              </a:rPr>
              <a:t> calls per day.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Busiest time was between 0900-1000 and busiest day was a Monday.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srgbClr val="00B050"/>
                </a:solidFill>
                <a:effectLst/>
                <a:uLnTx/>
                <a:uFillTx/>
                <a:latin typeface="+mj-lt"/>
                <a:ea typeface="+mn-ea"/>
                <a:cs typeface="+mn-cs"/>
              </a:rPr>
              <a:t>100% </a:t>
            </a:r>
            <a:r>
              <a:rPr kumimoji="0" lang="en-US" sz="2400" b="0" i="0" u="none" strike="noStrike" kern="1200" cap="none" spc="0" normalizeH="0" baseline="0" noProof="0" dirty="0">
                <a:ln>
                  <a:noFill/>
                </a:ln>
                <a:solidFill>
                  <a:srgbClr val="FF0000"/>
                </a:solidFill>
                <a:effectLst/>
                <a:uLnTx/>
                <a:uFillTx/>
                <a:latin typeface="+mj-lt"/>
                <a:ea typeface="+mn-ea"/>
                <a:cs typeface="+mn-cs"/>
              </a:rPr>
              <a:t>for our internal call QA.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Average wait time </a:t>
            </a:r>
            <a:r>
              <a:rPr kumimoji="0" lang="en-US" sz="2400" b="1" i="0" u="none" strike="noStrike" kern="1200" cap="none" spc="0" normalizeH="0" baseline="0" noProof="0" dirty="0">
                <a:ln>
                  <a:noFill/>
                </a:ln>
                <a:solidFill>
                  <a:srgbClr val="00B050"/>
                </a:solidFill>
                <a:effectLst/>
                <a:uLnTx/>
                <a:uFillTx/>
                <a:latin typeface="+mj-lt"/>
                <a:ea typeface="+mn-ea"/>
                <a:cs typeface="+mn-cs"/>
              </a:rPr>
              <a:t>1minute 28seconds</a:t>
            </a:r>
            <a:r>
              <a:rPr kumimoji="0" lang="en-US" sz="2400" b="0" i="0" u="none" strike="noStrike" kern="1200" cap="none" spc="0" normalizeH="0" baseline="0" noProof="0" dirty="0">
                <a:ln>
                  <a:noFill/>
                </a:ln>
                <a:solidFill>
                  <a:prstClr val="black"/>
                </a:solidFill>
                <a:effectLst/>
                <a:uLnTx/>
                <a:uFillTx/>
                <a:latin typeface="+mj-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srgbClr val="FF0000"/>
                </a:solidFill>
                <a:latin typeface="+mj-lt"/>
              </a:rPr>
              <a:t>We took 1358 repairs calls and raised 1305 orders. </a:t>
            </a:r>
          </a:p>
          <a:p>
            <a:pPr marL="285750" indent="-285750">
              <a:buFont typeface="Wingdings" panose="05000000000000000000" pitchFamily="2" charset="2"/>
              <a:buChar char="Ø"/>
            </a:pPr>
            <a:r>
              <a:rPr lang="en-US" sz="2400" dirty="0">
                <a:latin typeface="+mj-lt"/>
              </a:rPr>
              <a:t>We took </a:t>
            </a:r>
            <a:r>
              <a:rPr lang="en-US" sz="2400" b="1" dirty="0">
                <a:latin typeface="+mj-lt"/>
              </a:rPr>
              <a:t>470</a:t>
            </a:r>
            <a:r>
              <a:rPr lang="en-US" sz="2400" dirty="0">
                <a:latin typeface="+mj-lt"/>
              </a:rPr>
              <a:t> applications calls and </a:t>
            </a:r>
            <a:r>
              <a:rPr lang="en-US" sz="2400">
                <a:latin typeface="+mj-lt"/>
              </a:rPr>
              <a:t>did </a:t>
            </a:r>
            <a:r>
              <a:rPr lang="en-US" sz="2400" b="1">
                <a:latin typeface="+mj-lt"/>
              </a:rPr>
              <a:t>26</a:t>
            </a:r>
            <a:r>
              <a:rPr lang="en-US" sz="2400">
                <a:latin typeface="+mj-lt"/>
              </a:rPr>
              <a:t> </a:t>
            </a:r>
            <a:r>
              <a:rPr lang="en-US" sz="2400" dirty="0">
                <a:latin typeface="+mj-lt"/>
              </a:rPr>
              <a:t>new paper or telephone applications. </a:t>
            </a:r>
          </a:p>
          <a:p>
            <a:pPr marL="285750" indent="-285750">
              <a:buFont typeface="Wingdings" panose="05000000000000000000" pitchFamily="2" charset="2"/>
              <a:buChar char="Ø"/>
            </a:pPr>
            <a:r>
              <a:rPr lang="en-US" sz="2400" b="1" dirty="0">
                <a:solidFill>
                  <a:srgbClr val="FF0000"/>
                </a:solidFill>
                <a:latin typeface="+mj-lt"/>
              </a:rPr>
              <a:t>586</a:t>
            </a:r>
            <a:r>
              <a:rPr lang="en-US" sz="2400" dirty="0">
                <a:solidFill>
                  <a:srgbClr val="FF0000"/>
                </a:solidFill>
                <a:latin typeface="+mj-lt"/>
              </a:rPr>
              <a:t> rent calls were answered, and we took 387 rent payments. </a:t>
            </a:r>
          </a:p>
          <a:p>
            <a:pPr marL="285750" indent="-285750">
              <a:buFont typeface="Wingdings" panose="05000000000000000000" pitchFamily="2" charset="2"/>
              <a:buChar char="Ø"/>
            </a:pPr>
            <a:r>
              <a:rPr lang="en-US" sz="2400" b="1" dirty="0">
                <a:latin typeface="+mj-lt"/>
              </a:rPr>
              <a:t>2317 </a:t>
            </a:r>
            <a:r>
              <a:rPr lang="en-US" sz="2400" dirty="0">
                <a:latin typeface="+mj-lt"/>
              </a:rPr>
              <a:t> calls came into the ‘other enquiries line and we raised 163 ASB cases.</a:t>
            </a:r>
          </a:p>
          <a:p>
            <a:pPr marL="285750" indent="-285750">
              <a:buFont typeface="Wingdings" panose="05000000000000000000" pitchFamily="2" charset="2"/>
              <a:buChar char="Ø"/>
            </a:pPr>
            <a:r>
              <a:rPr lang="en-US" sz="2400" dirty="0">
                <a:solidFill>
                  <a:srgbClr val="FF0000"/>
                </a:solidFill>
                <a:latin typeface="+mj-lt"/>
              </a:rPr>
              <a:t>In Q1 we raised </a:t>
            </a:r>
            <a:r>
              <a:rPr lang="en-US" sz="2400" b="1" dirty="0">
                <a:solidFill>
                  <a:srgbClr val="FF0000"/>
                </a:solidFill>
                <a:latin typeface="+mj-lt"/>
              </a:rPr>
              <a:t>835</a:t>
            </a:r>
            <a:r>
              <a:rPr lang="en-US" sz="2400" dirty="0">
                <a:solidFill>
                  <a:srgbClr val="FF0000"/>
                </a:solidFill>
                <a:latin typeface="+mj-lt"/>
              </a:rPr>
              <a:t> call backs for other operational teams. </a:t>
            </a:r>
          </a:p>
          <a:p>
            <a:pPr marR="0" lvl="0" algn="l" defTabSz="914400" rtl="0" eaLnBrk="1" fontAlgn="auto" latinLnBrk="0" hangingPunct="1">
              <a:lnSpc>
                <a:spcPct val="100000"/>
              </a:lnSpc>
              <a:spcBef>
                <a:spcPts val="0"/>
              </a:spcBef>
              <a:spcAft>
                <a:spcPts val="0"/>
              </a:spcAft>
              <a:buClrTx/>
              <a:buSzTx/>
              <a:tabLst/>
              <a:defRPr/>
            </a:pPr>
            <a:endParaRPr kumimoji="0" lang="en-GB" sz="1800" b="1"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52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4">
            <a:extLst>
              <a:ext uri="{FF2B5EF4-FFF2-40B4-BE49-F238E27FC236}">
                <a16:creationId xmlns:a16="http://schemas.microsoft.com/office/drawing/2014/main" id="{D752B976-DFEC-4040-ACF8-A7D5E1ED8D37}"/>
              </a:ext>
            </a:extLst>
          </p:cNvPr>
          <p:cNvSpPr txBox="1">
            <a:spLocks/>
          </p:cNvSpPr>
          <p:nvPr/>
        </p:nvSpPr>
        <p:spPr>
          <a:xfrm>
            <a:off x="611348" y="1945719"/>
            <a:ext cx="3435508" cy="1968286"/>
          </a:xfrm>
          <a:prstGeom prst="rect">
            <a:avLst/>
          </a:prstGeom>
        </p:spPr>
        <p:txBody>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6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a:p>
        </p:txBody>
      </p:sp>
      <p:sp>
        <p:nvSpPr>
          <p:cNvPr id="86" name="Content Placeholder 4">
            <a:extLst>
              <a:ext uri="{FF2B5EF4-FFF2-40B4-BE49-F238E27FC236}">
                <a16:creationId xmlns:a16="http://schemas.microsoft.com/office/drawing/2014/main" id="{B6BAEB90-0520-4976-93B9-4054E72B4B24}"/>
              </a:ext>
            </a:extLst>
          </p:cNvPr>
          <p:cNvSpPr txBox="1">
            <a:spLocks/>
          </p:cNvSpPr>
          <p:nvPr/>
        </p:nvSpPr>
        <p:spPr>
          <a:xfrm>
            <a:off x="4010817" y="4335185"/>
            <a:ext cx="3990413" cy="928788"/>
          </a:xfrm>
          <a:prstGeom prst="rect">
            <a:avLst/>
          </a:prstGeom>
        </p:spPr>
        <p:txBody>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6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latin typeface="+mn-lt"/>
            </a:endParaRPr>
          </a:p>
        </p:txBody>
      </p:sp>
      <p:sp>
        <p:nvSpPr>
          <p:cNvPr id="87" name="Content Placeholder 5">
            <a:extLst>
              <a:ext uri="{FF2B5EF4-FFF2-40B4-BE49-F238E27FC236}">
                <a16:creationId xmlns:a16="http://schemas.microsoft.com/office/drawing/2014/main" id="{D84C7628-29B9-48A8-B18D-C22BB4E8FE4D}"/>
              </a:ext>
            </a:extLst>
          </p:cNvPr>
          <p:cNvSpPr txBox="1">
            <a:spLocks/>
          </p:cNvSpPr>
          <p:nvPr/>
        </p:nvSpPr>
        <p:spPr>
          <a:xfrm>
            <a:off x="8056102" y="4277587"/>
            <a:ext cx="3815196" cy="924730"/>
          </a:xfrm>
          <a:prstGeom prst="rect">
            <a:avLst/>
          </a:prstGeom>
        </p:spPr>
        <p:txBody>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6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Bef>
                <a:spcPts val="0"/>
              </a:spcBef>
              <a:buFont typeface="Arial" panose="020B0604020202020204" pitchFamily="34" charset="0"/>
              <a:buChar char="•"/>
            </a:pPr>
            <a:endParaRPr lang="en-GB" sz="1200">
              <a:latin typeface="+mn-lt"/>
            </a:endParaRPr>
          </a:p>
        </p:txBody>
      </p:sp>
      <p:sp>
        <p:nvSpPr>
          <p:cNvPr id="26" name="Title 1">
            <a:extLst>
              <a:ext uri="{FF2B5EF4-FFF2-40B4-BE49-F238E27FC236}">
                <a16:creationId xmlns:a16="http://schemas.microsoft.com/office/drawing/2014/main" id="{9230D3D8-004C-446D-A267-65D6537AB3B2}"/>
              </a:ext>
            </a:extLst>
          </p:cNvPr>
          <p:cNvSpPr>
            <a:spLocks noGrp="1"/>
          </p:cNvSpPr>
          <p:nvPr>
            <p:ph type="title"/>
          </p:nvPr>
        </p:nvSpPr>
        <p:spPr>
          <a:xfrm>
            <a:off x="407777" y="313192"/>
            <a:ext cx="10742400" cy="463668"/>
          </a:xfrm>
        </p:spPr>
        <p:txBody>
          <a:bodyPr>
            <a:noAutofit/>
          </a:bodyPr>
          <a:lstStyle/>
          <a:p>
            <a:r>
              <a:rPr lang="en-US" sz="3200" b="1">
                <a:solidFill>
                  <a:srgbClr val="FF0000"/>
                </a:solidFill>
              </a:rPr>
              <a:t>Engagement </a:t>
            </a:r>
            <a:endParaRPr lang="en-GB" sz="3200" b="1">
              <a:solidFill>
                <a:srgbClr val="FF0000"/>
              </a:solidFill>
            </a:endParaRPr>
          </a:p>
        </p:txBody>
      </p:sp>
      <p:sp>
        <p:nvSpPr>
          <p:cNvPr id="17" name="Content Placeholder 4">
            <a:extLst>
              <a:ext uri="{FF2B5EF4-FFF2-40B4-BE49-F238E27FC236}">
                <a16:creationId xmlns:a16="http://schemas.microsoft.com/office/drawing/2014/main" id="{71CF20CA-F1BF-42CC-AD13-1CF93230809E}"/>
              </a:ext>
            </a:extLst>
          </p:cNvPr>
          <p:cNvSpPr txBox="1">
            <a:spLocks/>
          </p:cNvSpPr>
          <p:nvPr/>
        </p:nvSpPr>
        <p:spPr>
          <a:xfrm>
            <a:off x="6645244" y="5202317"/>
            <a:ext cx="3990413" cy="1074330"/>
          </a:xfrm>
          <a:prstGeom prst="rect">
            <a:avLst/>
          </a:prstGeom>
        </p:spPr>
        <p:txBody>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6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mn-lt"/>
            </a:endParaRPr>
          </a:p>
        </p:txBody>
      </p:sp>
      <p:sp>
        <p:nvSpPr>
          <p:cNvPr id="18" name="Content Placeholder 5">
            <a:extLst>
              <a:ext uri="{FF2B5EF4-FFF2-40B4-BE49-F238E27FC236}">
                <a16:creationId xmlns:a16="http://schemas.microsoft.com/office/drawing/2014/main" id="{F1B1004B-2F50-47D7-9102-FE399A6B2585}"/>
              </a:ext>
            </a:extLst>
          </p:cNvPr>
          <p:cNvSpPr txBox="1">
            <a:spLocks/>
          </p:cNvSpPr>
          <p:nvPr/>
        </p:nvSpPr>
        <p:spPr>
          <a:xfrm>
            <a:off x="8056102" y="5688357"/>
            <a:ext cx="3815196" cy="1074330"/>
          </a:xfrm>
          <a:prstGeom prst="rect">
            <a:avLst/>
          </a:prstGeom>
        </p:spPr>
        <p:txBody>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6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Bef>
                <a:spcPts val="0"/>
              </a:spcBef>
              <a:buFont typeface="Arial" panose="020B0604020202020204" pitchFamily="34" charset="0"/>
              <a:buChar char="•"/>
            </a:pPr>
            <a:endParaRPr lang="en-GB" sz="1800">
              <a:latin typeface="+mn-lt"/>
            </a:endParaRPr>
          </a:p>
        </p:txBody>
      </p:sp>
      <p:sp>
        <p:nvSpPr>
          <p:cNvPr id="9" name="Rectangle 8">
            <a:extLst>
              <a:ext uri="{FF2B5EF4-FFF2-40B4-BE49-F238E27FC236}">
                <a16:creationId xmlns:a16="http://schemas.microsoft.com/office/drawing/2014/main" id="{912F6721-0FAF-47F2-95A6-E73A895DE4EA}"/>
              </a:ext>
            </a:extLst>
          </p:cNvPr>
          <p:cNvSpPr/>
          <p:nvPr/>
        </p:nvSpPr>
        <p:spPr>
          <a:xfrm rot="5400000">
            <a:off x="2882657" y="-1720083"/>
            <a:ext cx="414670" cy="56981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Website  </a:t>
            </a:r>
          </a:p>
        </p:txBody>
      </p:sp>
      <p:sp>
        <p:nvSpPr>
          <p:cNvPr id="10" name="Isosceles Triangle 9">
            <a:extLst>
              <a:ext uri="{FF2B5EF4-FFF2-40B4-BE49-F238E27FC236}">
                <a16:creationId xmlns:a16="http://schemas.microsoft.com/office/drawing/2014/main" id="{82EC1758-7A19-4BCB-B26B-355333A88FEB}"/>
              </a:ext>
            </a:extLst>
          </p:cNvPr>
          <p:cNvSpPr/>
          <p:nvPr/>
        </p:nvSpPr>
        <p:spPr>
          <a:xfrm rot="5400000">
            <a:off x="207201" y="1678313"/>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86616" y="1653567"/>
            <a:ext cx="4988460" cy="738664"/>
          </a:xfrm>
          <a:prstGeom prst="rect">
            <a:avLst/>
          </a:prstGeom>
          <a:noFill/>
        </p:spPr>
        <p:txBody>
          <a:bodyPr wrap="square" rtlCol="0">
            <a:spAutoFit/>
          </a:bodyPr>
          <a:lstStyle/>
          <a:p>
            <a:r>
              <a:rPr lang="en-US" sz="1400" dirty="0">
                <a:latin typeface="+mj-lt"/>
              </a:rPr>
              <a:t>A total of </a:t>
            </a:r>
            <a:r>
              <a:rPr lang="en-US" sz="1400" b="1" dirty="0">
                <a:solidFill>
                  <a:srgbClr val="FF0000"/>
                </a:solidFill>
                <a:latin typeface="+mj-lt"/>
              </a:rPr>
              <a:t>62,611</a:t>
            </a:r>
            <a:r>
              <a:rPr lang="en-US" sz="1400" dirty="0">
                <a:latin typeface="+mj-lt"/>
              </a:rPr>
              <a:t> visits were made to the website during this period. See below for a breakdown of our most popular pages.	 </a:t>
            </a:r>
          </a:p>
          <a:p>
            <a:endParaRPr lang="en-US" sz="1400" dirty="0">
              <a:latin typeface="+mj-lt"/>
            </a:endParaRPr>
          </a:p>
        </p:txBody>
      </p:sp>
      <p:sp>
        <p:nvSpPr>
          <p:cNvPr id="15" name="Rectangle 14">
            <a:extLst>
              <a:ext uri="{FF2B5EF4-FFF2-40B4-BE49-F238E27FC236}">
                <a16:creationId xmlns:a16="http://schemas.microsoft.com/office/drawing/2014/main" id="{912F6721-0FAF-47F2-95A6-E73A895DE4EA}"/>
              </a:ext>
            </a:extLst>
          </p:cNvPr>
          <p:cNvSpPr/>
          <p:nvPr/>
        </p:nvSpPr>
        <p:spPr>
          <a:xfrm rot="5400000">
            <a:off x="8968610" y="-1798545"/>
            <a:ext cx="414670" cy="58550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Facebook</a:t>
            </a:r>
          </a:p>
        </p:txBody>
      </p:sp>
      <p:sp>
        <p:nvSpPr>
          <p:cNvPr id="16" name="Isosceles Triangle 15">
            <a:extLst>
              <a:ext uri="{FF2B5EF4-FFF2-40B4-BE49-F238E27FC236}">
                <a16:creationId xmlns:a16="http://schemas.microsoft.com/office/drawing/2014/main" id="{82EC1758-7A19-4BCB-B26B-355333A88FEB}"/>
              </a:ext>
            </a:extLst>
          </p:cNvPr>
          <p:cNvSpPr/>
          <p:nvPr/>
        </p:nvSpPr>
        <p:spPr>
          <a:xfrm rot="5400000">
            <a:off x="6151659" y="1733845"/>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609579" y="1713128"/>
            <a:ext cx="5458246" cy="2462213"/>
          </a:xfrm>
          <a:prstGeom prst="rect">
            <a:avLst/>
          </a:prstGeom>
          <a:noFill/>
        </p:spPr>
        <p:txBody>
          <a:bodyPr wrap="square" rtlCol="0">
            <a:spAutoFit/>
          </a:bodyPr>
          <a:lstStyle/>
          <a:p>
            <a:r>
              <a:rPr lang="en-US" sz="1400" dirty="0">
                <a:latin typeface="+mj-lt"/>
              </a:rPr>
              <a:t>We received </a:t>
            </a:r>
            <a:r>
              <a:rPr lang="en-US" sz="1400" b="1" dirty="0">
                <a:solidFill>
                  <a:srgbClr val="FF0000"/>
                </a:solidFill>
                <a:latin typeface="+mj-lt"/>
              </a:rPr>
              <a:t>2,646 interactions </a:t>
            </a:r>
            <a:r>
              <a:rPr lang="en-US" sz="1400" dirty="0">
                <a:latin typeface="+mj-lt"/>
              </a:rPr>
              <a:t>on Facebook during this quarter.  </a:t>
            </a:r>
          </a:p>
          <a:p>
            <a:endParaRPr lang="en-US" sz="1400" dirty="0">
              <a:latin typeface="+mj-lt"/>
            </a:endParaRPr>
          </a:p>
          <a:p>
            <a:endParaRPr lang="en-US" sz="1400" dirty="0">
              <a:latin typeface="+mj-lt"/>
            </a:endParaRPr>
          </a:p>
          <a:p>
            <a:r>
              <a:rPr lang="en-US" sz="1400" dirty="0">
                <a:latin typeface="+mj-lt"/>
              </a:rPr>
              <a:t>We received </a:t>
            </a:r>
            <a:r>
              <a:rPr lang="en-US" sz="1400" b="1" dirty="0">
                <a:solidFill>
                  <a:srgbClr val="FF0000"/>
                </a:solidFill>
                <a:latin typeface="+mj-lt"/>
              </a:rPr>
              <a:t>16 messages  </a:t>
            </a:r>
            <a:r>
              <a:rPr lang="en-US" sz="1400" dirty="0">
                <a:latin typeface="+mj-lt"/>
              </a:rPr>
              <a:t>from customers via Facebook.</a:t>
            </a:r>
          </a:p>
          <a:p>
            <a:endParaRPr lang="en-US" sz="1400" dirty="0">
              <a:latin typeface="+mj-lt"/>
            </a:endParaRPr>
          </a:p>
          <a:p>
            <a:endParaRPr lang="en-US" sz="1400" dirty="0">
              <a:latin typeface="+mj-lt"/>
            </a:endParaRPr>
          </a:p>
          <a:p>
            <a:r>
              <a:rPr lang="en-US" sz="1400" dirty="0">
                <a:latin typeface="+mj-lt"/>
              </a:rPr>
              <a:t>We published </a:t>
            </a:r>
            <a:r>
              <a:rPr lang="en-US" sz="1400" b="1" dirty="0">
                <a:solidFill>
                  <a:srgbClr val="FF0000"/>
                </a:solidFill>
                <a:latin typeface="+mj-lt"/>
              </a:rPr>
              <a:t>36 posts </a:t>
            </a:r>
            <a:r>
              <a:rPr lang="en-US" sz="1400" dirty="0">
                <a:latin typeface="+mj-lt"/>
              </a:rPr>
              <a:t>with the post who reached the most people being the announcement </a:t>
            </a:r>
            <a:r>
              <a:rPr lang="en-US" sz="1400" b="1" dirty="0">
                <a:latin typeface="+mj-lt"/>
              </a:rPr>
              <a:t>‘We’re Hiring’</a:t>
            </a:r>
            <a:r>
              <a:rPr lang="en-US" sz="1400" dirty="0">
                <a:latin typeface="+mj-lt"/>
              </a:rPr>
              <a:t>.  Post reached 3,751 people.  It achieved 15 shares, 9 likes and 99 link clicks.</a:t>
            </a:r>
          </a:p>
          <a:p>
            <a:endParaRPr lang="en-US" sz="1400" dirty="0">
              <a:latin typeface="+mj-lt"/>
            </a:endParaRPr>
          </a:p>
          <a:p>
            <a:r>
              <a:rPr lang="en-US" sz="1400" dirty="0">
                <a:latin typeface="+mj-lt"/>
              </a:rPr>
              <a:t>We have </a:t>
            </a:r>
            <a:r>
              <a:rPr lang="en-US" sz="1400" b="1" dirty="0">
                <a:solidFill>
                  <a:srgbClr val="FF0000"/>
                </a:solidFill>
                <a:latin typeface="+mj-lt"/>
              </a:rPr>
              <a:t>1,947</a:t>
            </a:r>
            <a:r>
              <a:rPr lang="en-US" sz="1400" dirty="0">
                <a:latin typeface="+mj-lt"/>
              </a:rPr>
              <a:t> followers. </a:t>
            </a:r>
          </a:p>
        </p:txBody>
      </p:sp>
      <p:sp>
        <p:nvSpPr>
          <p:cNvPr id="19" name="Isosceles Triangle 18">
            <a:extLst>
              <a:ext uri="{FF2B5EF4-FFF2-40B4-BE49-F238E27FC236}">
                <a16:creationId xmlns:a16="http://schemas.microsoft.com/office/drawing/2014/main" id="{82EC1758-7A19-4BCB-B26B-355333A88FEB}"/>
              </a:ext>
            </a:extLst>
          </p:cNvPr>
          <p:cNvSpPr/>
          <p:nvPr/>
        </p:nvSpPr>
        <p:spPr>
          <a:xfrm rot="5400000">
            <a:off x="6151659" y="2392469"/>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82EC1758-7A19-4BCB-B26B-355333A88FEB}"/>
              </a:ext>
            </a:extLst>
          </p:cNvPr>
          <p:cNvSpPr/>
          <p:nvPr/>
        </p:nvSpPr>
        <p:spPr>
          <a:xfrm rot="5400000">
            <a:off x="6166749" y="3051094"/>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a:extLst>
              <a:ext uri="{FF2B5EF4-FFF2-40B4-BE49-F238E27FC236}">
                <a16:creationId xmlns:a16="http://schemas.microsoft.com/office/drawing/2014/main" id="{82EC1758-7A19-4BCB-B26B-355333A88FEB}"/>
              </a:ext>
            </a:extLst>
          </p:cNvPr>
          <p:cNvSpPr/>
          <p:nvPr/>
        </p:nvSpPr>
        <p:spPr>
          <a:xfrm rot="5400000">
            <a:off x="6151659" y="3858487"/>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12F6721-0FAF-47F2-95A6-E73A895DE4EA}"/>
              </a:ext>
            </a:extLst>
          </p:cNvPr>
          <p:cNvSpPr/>
          <p:nvPr/>
        </p:nvSpPr>
        <p:spPr>
          <a:xfrm rot="5400000">
            <a:off x="2950640" y="2038883"/>
            <a:ext cx="414670" cy="55621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Your Voice Counts</a:t>
            </a:r>
          </a:p>
        </p:txBody>
      </p:sp>
      <p:sp>
        <p:nvSpPr>
          <p:cNvPr id="23" name="Isosceles Triangle 22">
            <a:extLst>
              <a:ext uri="{FF2B5EF4-FFF2-40B4-BE49-F238E27FC236}">
                <a16:creationId xmlns:a16="http://schemas.microsoft.com/office/drawing/2014/main" id="{82EC1758-7A19-4BCB-B26B-355333A88FEB}"/>
              </a:ext>
            </a:extLst>
          </p:cNvPr>
          <p:cNvSpPr/>
          <p:nvPr/>
        </p:nvSpPr>
        <p:spPr>
          <a:xfrm rot="5400000">
            <a:off x="282469" y="5296725"/>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11698" y="5305249"/>
            <a:ext cx="5284302" cy="954107"/>
          </a:xfrm>
          <a:prstGeom prst="rect">
            <a:avLst/>
          </a:prstGeom>
          <a:noFill/>
        </p:spPr>
        <p:txBody>
          <a:bodyPr wrap="square" rtlCol="0">
            <a:spAutoFit/>
          </a:bodyPr>
          <a:lstStyle/>
          <a:p>
            <a:r>
              <a:rPr lang="en-US" sz="1400" b="1" dirty="0">
                <a:solidFill>
                  <a:srgbClr val="FF0000"/>
                </a:solidFill>
                <a:latin typeface="+mj-lt"/>
              </a:rPr>
              <a:t>422</a:t>
            </a:r>
            <a:r>
              <a:rPr lang="en-US" sz="1400" dirty="0">
                <a:latin typeface="+mj-lt"/>
              </a:rPr>
              <a:t> members on the Register of Interested Tenants, a decrease of </a:t>
            </a:r>
            <a:r>
              <a:rPr lang="en-US" sz="1400" b="1" dirty="0">
                <a:solidFill>
                  <a:srgbClr val="FF0000"/>
                </a:solidFill>
                <a:latin typeface="+mj-lt"/>
              </a:rPr>
              <a:t>10</a:t>
            </a:r>
            <a:r>
              <a:rPr lang="en-US" sz="1400" dirty="0"/>
              <a:t> </a:t>
            </a:r>
            <a:r>
              <a:rPr lang="en-US" sz="1400" dirty="0">
                <a:latin typeface="+mj-lt"/>
              </a:rPr>
              <a:t>from previous quarter. </a:t>
            </a:r>
            <a:endParaRPr lang="en-GB" sz="1400" dirty="0">
              <a:latin typeface="+mj-lt"/>
            </a:endParaRPr>
          </a:p>
          <a:p>
            <a:endParaRPr lang="en-US" sz="1400" dirty="0">
              <a:latin typeface="+mj-lt"/>
            </a:endParaRPr>
          </a:p>
          <a:p>
            <a:r>
              <a:rPr lang="en-US" sz="1400" dirty="0">
                <a:latin typeface="+mj-lt"/>
              </a:rPr>
              <a:t>This represents </a:t>
            </a:r>
            <a:r>
              <a:rPr lang="en-US" sz="1400" b="1" dirty="0">
                <a:solidFill>
                  <a:srgbClr val="FF0000"/>
                </a:solidFill>
                <a:latin typeface="+mj-lt"/>
              </a:rPr>
              <a:t>19% </a:t>
            </a:r>
            <a:r>
              <a:rPr lang="en-US" sz="1400" dirty="0">
                <a:latin typeface="+mj-lt"/>
              </a:rPr>
              <a:t>of our current tenants. </a:t>
            </a:r>
          </a:p>
        </p:txBody>
      </p:sp>
      <p:sp>
        <p:nvSpPr>
          <p:cNvPr id="25" name="Isosceles Triangle 24">
            <a:extLst>
              <a:ext uri="{FF2B5EF4-FFF2-40B4-BE49-F238E27FC236}">
                <a16:creationId xmlns:a16="http://schemas.microsoft.com/office/drawing/2014/main" id="{82EC1758-7A19-4BCB-B26B-355333A88FEB}"/>
              </a:ext>
            </a:extLst>
          </p:cNvPr>
          <p:cNvSpPr/>
          <p:nvPr/>
        </p:nvSpPr>
        <p:spPr>
          <a:xfrm rot="5400000">
            <a:off x="283916" y="5999277"/>
            <a:ext cx="498554" cy="30973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82EC1758-7A19-4BCB-B26B-355333A88FEB}"/>
              </a:ext>
            </a:extLst>
          </p:cNvPr>
          <p:cNvSpPr/>
          <p:nvPr/>
        </p:nvSpPr>
        <p:spPr>
          <a:xfrm rot="5400000">
            <a:off x="6259388" y="5162436"/>
            <a:ext cx="313279" cy="279556"/>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702748" y="5077813"/>
            <a:ext cx="4275401" cy="1384995"/>
          </a:xfrm>
          <a:prstGeom prst="rect">
            <a:avLst/>
          </a:prstGeom>
          <a:noFill/>
        </p:spPr>
        <p:txBody>
          <a:bodyPr wrap="square" lIns="91440" tIns="45720" rIns="91440" bIns="45720" rtlCol="0" anchor="t">
            <a:spAutoFit/>
          </a:bodyPr>
          <a:lstStyle/>
          <a:p>
            <a:r>
              <a:rPr lang="en-GB" sz="1400" dirty="0">
                <a:latin typeface="+mj-lt"/>
              </a:rPr>
              <a:t>The newest edition of our Financial Newsletter was published in digital format in June.</a:t>
            </a:r>
          </a:p>
          <a:p>
            <a:endParaRPr lang="en-US" sz="1400" dirty="0">
              <a:latin typeface="+mj-lt"/>
            </a:endParaRPr>
          </a:p>
          <a:p>
            <a:r>
              <a:rPr lang="en-US" sz="1400" dirty="0">
                <a:latin typeface="+mj-lt"/>
              </a:rPr>
              <a:t>Summer News 2023 is being finalised and will be published in late July, early August.</a:t>
            </a:r>
          </a:p>
          <a:p>
            <a:endParaRPr lang="en-US" sz="1400" dirty="0">
              <a:highlight>
                <a:srgbClr val="FFFF00"/>
              </a:highlight>
              <a:latin typeface="+mj-lt"/>
            </a:endParaRPr>
          </a:p>
        </p:txBody>
      </p:sp>
      <p:graphicFrame>
        <p:nvGraphicFramePr>
          <p:cNvPr id="2" name="Chart 1"/>
          <p:cNvGraphicFramePr/>
          <p:nvPr>
            <p:extLst>
              <p:ext uri="{D42A27DB-BD31-4B8C-83A1-F6EECF244321}">
                <p14:modId xmlns:p14="http://schemas.microsoft.com/office/powerpoint/2010/main" val="2467975635"/>
              </p:ext>
            </p:extLst>
          </p:nvPr>
        </p:nvGraphicFramePr>
        <p:xfrm>
          <a:off x="407777" y="2134668"/>
          <a:ext cx="5255795" cy="2540967"/>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a:extLst>
              <a:ext uri="{FF2B5EF4-FFF2-40B4-BE49-F238E27FC236}">
                <a16:creationId xmlns:a16="http://schemas.microsoft.com/office/drawing/2014/main" id="{912F6721-0FAF-47F2-95A6-E73A895DE4EA}"/>
              </a:ext>
            </a:extLst>
          </p:cNvPr>
          <p:cNvSpPr/>
          <p:nvPr/>
        </p:nvSpPr>
        <p:spPr>
          <a:xfrm rot="5400000">
            <a:off x="8972476" y="1887086"/>
            <a:ext cx="414670" cy="58550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Publications</a:t>
            </a:r>
          </a:p>
        </p:txBody>
      </p:sp>
      <p:sp>
        <p:nvSpPr>
          <p:cNvPr id="28" name="Isosceles Triangle 27">
            <a:extLst>
              <a:ext uri="{FF2B5EF4-FFF2-40B4-BE49-F238E27FC236}">
                <a16:creationId xmlns:a16="http://schemas.microsoft.com/office/drawing/2014/main" id="{9F613931-7986-4746-9EAB-42F3612D8A84}"/>
              </a:ext>
            </a:extLst>
          </p:cNvPr>
          <p:cNvSpPr/>
          <p:nvPr/>
        </p:nvSpPr>
        <p:spPr>
          <a:xfrm rot="5400000">
            <a:off x="6262185" y="5752934"/>
            <a:ext cx="313279" cy="279556"/>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15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0C221E56-F001-4318-95C6-2D09E44A4EE4}"/>
              </a:ext>
            </a:extLst>
          </p:cNvPr>
          <p:cNvSpPr txBox="1"/>
          <p:nvPr/>
        </p:nvSpPr>
        <p:spPr>
          <a:xfrm>
            <a:off x="10928495" y="3915360"/>
            <a:ext cx="1439948" cy="153888"/>
          </a:xfrm>
          <a:prstGeom prst="rect">
            <a:avLst/>
          </a:prstGeom>
          <a:noFill/>
        </p:spPr>
        <p:txBody>
          <a:bodyPr wrap="square" lIns="0" tIns="0" rIns="0" bIns="0" rtlCol="0">
            <a:spAutoFit/>
          </a:bodyPr>
          <a:lstStyle/>
          <a:p>
            <a:endParaRPr lang="en-GB" sz="1000">
              <a:latin typeface="+mj-lt"/>
            </a:endParaRPr>
          </a:p>
        </p:txBody>
      </p:sp>
      <p:sp>
        <p:nvSpPr>
          <p:cNvPr id="105" name="TextBox 104">
            <a:extLst>
              <a:ext uri="{FF2B5EF4-FFF2-40B4-BE49-F238E27FC236}">
                <a16:creationId xmlns:a16="http://schemas.microsoft.com/office/drawing/2014/main" id="{51E602E1-4D9E-4553-B837-A4ABAE537157}"/>
              </a:ext>
            </a:extLst>
          </p:cNvPr>
          <p:cNvSpPr txBox="1"/>
          <p:nvPr/>
        </p:nvSpPr>
        <p:spPr>
          <a:xfrm>
            <a:off x="11115195" y="5261605"/>
            <a:ext cx="1354327" cy="153888"/>
          </a:xfrm>
          <a:prstGeom prst="rect">
            <a:avLst/>
          </a:prstGeom>
          <a:noFill/>
        </p:spPr>
        <p:txBody>
          <a:bodyPr wrap="square" lIns="0" tIns="0" rIns="0" bIns="0" rtlCol="0">
            <a:spAutoFit/>
          </a:bodyPr>
          <a:lstStyle/>
          <a:p>
            <a:endParaRPr lang="en-GB" sz="1000">
              <a:latin typeface="+mj-lt"/>
            </a:endParaRPr>
          </a:p>
        </p:txBody>
      </p:sp>
      <p:sp>
        <p:nvSpPr>
          <p:cNvPr id="32" name="Title 1">
            <a:extLst>
              <a:ext uri="{FF2B5EF4-FFF2-40B4-BE49-F238E27FC236}">
                <a16:creationId xmlns:a16="http://schemas.microsoft.com/office/drawing/2014/main" id="{01BC7FCC-6841-4963-8B1D-A26C06C5B3DA}"/>
              </a:ext>
            </a:extLst>
          </p:cNvPr>
          <p:cNvSpPr>
            <a:spLocks noGrp="1"/>
          </p:cNvSpPr>
          <p:nvPr>
            <p:ph type="title"/>
          </p:nvPr>
        </p:nvSpPr>
        <p:spPr>
          <a:xfrm>
            <a:off x="436729" y="252232"/>
            <a:ext cx="10742400" cy="463668"/>
          </a:xfrm>
        </p:spPr>
        <p:txBody>
          <a:bodyPr>
            <a:noAutofit/>
          </a:bodyPr>
          <a:lstStyle/>
          <a:p>
            <a:r>
              <a:rPr lang="en-GB" sz="3200" b="1" dirty="0">
                <a:solidFill>
                  <a:srgbClr val="FF0000"/>
                </a:solidFill>
              </a:rPr>
              <a:t>Areas of Focus for Quarter 2: </a:t>
            </a:r>
          </a:p>
        </p:txBody>
      </p:sp>
      <p:sp>
        <p:nvSpPr>
          <p:cNvPr id="3" name="TextBox 2"/>
          <p:cNvSpPr txBox="1"/>
          <p:nvPr/>
        </p:nvSpPr>
        <p:spPr>
          <a:xfrm>
            <a:off x="691135" y="1547828"/>
            <a:ext cx="4863506" cy="1415772"/>
          </a:xfrm>
          <a:prstGeom prst="rect">
            <a:avLst/>
          </a:prstGeom>
          <a:noFill/>
        </p:spPr>
        <p:txBody>
          <a:bodyPr wrap="square" rtlCol="0">
            <a:spAutoFit/>
          </a:bodyPr>
          <a:lstStyle/>
          <a:p>
            <a:endParaRPr lang="en-US" sz="1400" dirty="0">
              <a:latin typeface="+mj-lt"/>
            </a:endParaRPr>
          </a:p>
          <a:p>
            <a:r>
              <a:rPr lang="en-US" dirty="0">
                <a:latin typeface="+mj-lt"/>
              </a:rPr>
              <a:t>No consultations have been completed during this quarter.  However, we hope to consult with tenants on Langstane’s Business Plan during the Autumn.         </a:t>
            </a:r>
            <a:endParaRPr lang="en-GB" dirty="0">
              <a:latin typeface="+mj-lt"/>
            </a:endParaRPr>
          </a:p>
        </p:txBody>
      </p:sp>
      <p:sp>
        <p:nvSpPr>
          <p:cNvPr id="5" name="TextBox 4"/>
          <p:cNvSpPr txBox="1"/>
          <p:nvPr/>
        </p:nvSpPr>
        <p:spPr>
          <a:xfrm>
            <a:off x="5923128" y="955342"/>
            <a:ext cx="5308979" cy="369332"/>
          </a:xfrm>
          <a:prstGeom prst="rect">
            <a:avLst/>
          </a:prstGeom>
          <a:noFill/>
        </p:spPr>
        <p:txBody>
          <a:bodyPr wrap="square" rtlCol="0">
            <a:spAutoFit/>
          </a:bodyPr>
          <a:lstStyle/>
          <a:p>
            <a:endParaRPr lang="en-GB"/>
          </a:p>
        </p:txBody>
      </p:sp>
      <p:sp>
        <p:nvSpPr>
          <p:cNvPr id="29" name="Rectangle 28">
            <a:extLst>
              <a:ext uri="{FF2B5EF4-FFF2-40B4-BE49-F238E27FC236}">
                <a16:creationId xmlns:a16="http://schemas.microsoft.com/office/drawing/2014/main" id="{3B9857CA-7DED-41E9-9B40-CB14C88C6B95}"/>
              </a:ext>
            </a:extLst>
          </p:cNvPr>
          <p:cNvSpPr/>
          <p:nvPr/>
        </p:nvSpPr>
        <p:spPr>
          <a:xfrm rot="5400000">
            <a:off x="2799684" y="-1325613"/>
            <a:ext cx="392002" cy="5117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Consultations</a:t>
            </a:r>
          </a:p>
        </p:txBody>
      </p:sp>
      <p:sp>
        <p:nvSpPr>
          <p:cNvPr id="30" name="Rectangle 29">
            <a:extLst>
              <a:ext uri="{FF2B5EF4-FFF2-40B4-BE49-F238E27FC236}">
                <a16:creationId xmlns:a16="http://schemas.microsoft.com/office/drawing/2014/main" id="{3B9857CA-7DED-41E9-9B40-CB14C88C6B95}"/>
              </a:ext>
            </a:extLst>
          </p:cNvPr>
          <p:cNvSpPr/>
          <p:nvPr/>
        </p:nvSpPr>
        <p:spPr>
          <a:xfrm rot="5400000">
            <a:off x="8286083" y="-1325612"/>
            <a:ext cx="392002" cy="5117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Engagement </a:t>
            </a:r>
          </a:p>
        </p:txBody>
      </p:sp>
      <p:sp>
        <p:nvSpPr>
          <p:cNvPr id="31" name="Rectangle 30">
            <a:extLst>
              <a:ext uri="{FF2B5EF4-FFF2-40B4-BE49-F238E27FC236}">
                <a16:creationId xmlns:a16="http://schemas.microsoft.com/office/drawing/2014/main" id="{3B9857CA-7DED-41E9-9B40-CB14C88C6B95}"/>
              </a:ext>
            </a:extLst>
          </p:cNvPr>
          <p:cNvSpPr/>
          <p:nvPr/>
        </p:nvSpPr>
        <p:spPr>
          <a:xfrm rot="5400000">
            <a:off x="2799684" y="1433348"/>
            <a:ext cx="392002" cy="5117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600" b="1">
                <a:solidFill>
                  <a:schemeClr val="bg1"/>
                </a:solidFill>
                <a:latin typeface="+mj-lt"/>
              </a:rPr>
              <a:t>Inbound Telephony </a:t>
            </a:r>
          </a:p>
        </p:txBody>
      </p:sp>
      <p:sp>
        <p:nvSpPr>
          <p:cNvPr id="6" name="TextBox 5"/>
          <p:cNvSpPr txBox="1"/>
          <p:nvPr/>
        </p:nvSpPr>
        <p:spPr>
          <a:xfrm>
            <a:off x="5923128" y="4188305"/>
            <a:ext cx="5993395" cy="261610"/>
          </a:xfrm>
          <a:prstGeom prst="rect">
            <a:avLst/>
          </a:prstGeom>
          <a:noFill/>
        </p:spPr>
        <p:txBody>
          <a:bodyPr wrap="square" rtlCol="0">
            <a:spAutoFit/>
          </a:bodyPr>
          <a:lstStyle/>
          <a:p>
            <a:r>
              <a:rPr lang="en-GB" sz="1100" i="1">
                <a:latin typeface="+mj-lt"/>
              </a:rPr>
              <a:t>“</a:t>
            </a:r>
          </a:p>
        </p:txBody>
      </p:sp>
      <p:sp>
        <p:nvSpPr>
          <p:cNvPr id="14" name="Isosceles Triangle 13">
            <a:extLst>
              <a:ext uri="{FF2B5EF4-FFF2-40B4-BE49-F238E27FC236}">
                <a16:creationId xmlns:a16="http://schemas.microsoft.com/office/drawing/2014/main" id="{82EC1758-7A19-4BCB-B26B-355333A88FEB}"/>
              </a:ext>
            </a:extLst>
          </p:cNvPr>
          <p:cNvSpPr/>
          <p:nvPr/>
        </p:nvSpPr>
        <p:spPr>
          <a:xfrm rot="5400000">
            <a:off x="370731" y="1816784"/>
            <a:ext cx="393344" cy="261349"/>
          </a:xfrm>
          <a:prstGeom prst="triangle">
            <a:avLst>
              <a:gd name="adj" fmla="val 471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5962330" y="1490465"/>
            <a:ext cx="5078710" cy="4726037"/>
          </a:xfrm>
          <a:prstGeom prst="rect">
            <a:avLst/>
          </a:prstGeom>
          <a:noFill/>
        </p:spPr>
        <p:txBody>
          <a:bodyPr wrap="square" lIns="91440" tIns="45720" rIns="91440" bIns="45720" rtlCol="0" anchor="t">
            <a:spAutoFit/>
          </a:bodyPr>
          <a:lstStyle/>
          <a:p>
            <a:pPr marL="342900" lvl="0" indent="-342900">
              <a:lnSpc>
                <a:spcPct val="107000"/>
              </a:lnSpc>
              <a:spcAft>
                <a:spcPts val="800"/>
              </a:spcAft>
              <a:buFont typeface="Wingdings" panose="05000000000000000000" pitchFamily="2" charset="2"/>
              <a:buChar char=""/>
              <a:tabLst>
                <a:tab pos="457200" algn="l"/>
              </a:tabLst>
            </a:pPr>
            <a:r>
              <a:rPr lang="en-GB" sz="1300" dirty="0">
                <a:latin typeface="+mj-lt"/>
                <a:ea typeface="Calibri" panose="020F0502020204030204" pitchFamily="34" charset="0"/>
                <a:cs typeface="Times New Roman" panose="02020603050405020304" pitchFamily="18" charset="0"/>
              </a:rPr>
              <a:t>Arrange second Scrutiny Group meeting with tenants and continue to develop group. </a:t>
            </a:r>
            <a:endParaRPr lang="en-GB" sz="13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300" dirty="0">
                <a:effectLst/>
                <a:latin typeface="+mj-lt"/>
                <a:ea typeface="Calibri" panose="020F0502020204030204" pitchFamily="34" charset="0"/>
                <a:cs typeface="Times New Roman" panose="02020603050405020304" pitchFamily="18" charset="0"/>
              </a:rPr>
              <a:t>Continue to work with those tenants who are interested in attending NETRALT meetings.  </a:t>
            </a:r>
            <a:endParaRPr lang="en-GB" sz="1300" dirty="0">
              <a:latin typeface="+mj-lt"/>
              <a:ea typeface="Calibri" panose="020F0502020204030204" pitchFamily="34" charset="0"/>
              <a:cs typeface="Times New Roman"/>
            </a:endParaRPr>
          </a:p>
          <a:p>
            <a:pPr marL="342900" lvl="0" indent="-342900">
              <a:lnSpc>
                <a:spcPct val="107000"/>
              </a:lnSpc>
              <a:spcAft>
                <a:spcPts val="800"/>
              </a:spcAft>
              <a:buFont typeface="Wingdings" panose="05000000000000000000" pitchFamily="2" charset="2"/>
              <a:buChar char=""/>
              <a:tabLst>
                <a:tab pos="457200" algn="l"/>
              </a:tabLst>
            </a:pPr>
            <a:r>
              <a:rPr lang="en-GB" sz="1300" dirty="0">
                <a:latin typeface="+mj-lt"/>
                <a:ea typeface="Calibri" panose="020F0502020204030204" pitchFamily="34" charset="0"/>
                <a:cs typeface="Times New Roman" panose="02020603050405020304" pitchFamily="18" charset="0"/>
              </a:rPr>
              <a:t>Work with tenants to review our plans for Annual Performance Report 2022-23</a:t>
            </a:r>
            <a:r>
              <a:rPr lang="en-GB" sz="1300" dirty="0">
                <a:effectLst/>
                <a:latin typeface="+mj-lt"/>
                <a:ea typeface="Calibri" panose="020F0502020204030204" pitchFamily="34" charset="0"/>
                <a:cs typeface="Times New Roman" panose="02020603050405020304" pitchFamily="18" charset="0"/>
              </a:rPr>
              <a:t>.</a:t>
            </a:r>
          </a:p>
          <a:p>
            <a:pPr marL="342900" indent="-342900">
              <a:lnSpc>
                <a:spcPct val="107000"/>
              </a:lnSpc>
              <a:spcAft>
                <a:spcPts val="800"/>
              </a:spcAft>
              <a:buFont typeface="Wingdings" panose="05000000000000000000" pitchFamily="2" charset="2"/>
              <a:buChar char=""/>
              <a:tabLst>
                <a:tab pos="457200" algn="l"/>
              </a:tabLst>
            </a:pPr>
            <a:r>
              <a:rPr lang="en-GB" sz="1300" dirty="0">
                <a:latin typeface="+mj-lt"/>
                <a:ea typeface="Calibri" panose="020F0502020204030204" pitchFamily="34" charset="0"/>
                <a:cs typeface="Times New Roman"/>
              </a:rPr>
              <a:t>Attend Elgin office to continue conversations with staff about involvement activities.  Also, being on site to speak to tenants about their opportunities to be involved.   </a:t>
            </a:r>
            <a:endParaRPr lang="en-GB" sz="13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300" dirty="0">
                <a:latin typeface="+mj-lt"/>
                <a:ea typeface="Calibri" panose="020F0502020204030204" pitchFamily="34" charset="0"/>
                <a:cs typeface="Times New Roman" panose="02020603050405020304" pitchFamily="18" charset="0"/>
              </a:rPr>
              <a:t>Continue with community walkabouts on various schemes across Aberdeen City, Aberdeenshire and Moray. </a:t>
            </a:r>
            <a:endParaRPr lang="en-GB" sz="13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300" dirty="0">
                <a:latin typeface="+mj-lt"/>
                <a:ea typeface="Calibri" panose="020F0502020204030204" pitchFamily="34" charset="0"/>
                <a:cs typeface="Times New Roman" panose="02020603050405020304" pitchFamily="18" charset="0"/>
              </a:rPr>
              <a:t>Continue to work in partnership with NETRALT and NTP (Northern Tenant Partnership) to develop the Autumn 2023 event.</a:t>
            </a:r>
            <a:endParaRPr lang="en-GB" sz="13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300" dirty="0">
                <a:effectLst/>
                <a:latin typeface="+mj-lt"/>
                <a:ea typeface="Calibri" panose="020F0502020204030204" pitchFamily="34" charset="0"/>
                <a:cs typeface="Times New Roman" panose="02020603050405020304" pitchFamily="18" charset="0"/>
              </a:rPr>
              <a:t>Support tenant who attended TPAS Scotland at Clydebank to achieve a deeper understanding of housing related issues and more awareness of various groups and organisations i.e., Scottish Housing Regulator and NETRALT. </a:t>
            </a:r>
          </a:p>
          <a:p>
            <a:endParaRPr lang="en-US" dirty="0"/>
          </a:p>
        </p:txBody>
      </p:sp>
      <p:sp>
        <p:nvSpPr>
          <p:cNvPr id="9" name="TextBox 8"/>
          <p:cNvSpPr txBox="1"/>
          <p:nvPr/>
        </p:nvSpPr>
        <p:spPr>
          <a:xfrm>
            <a:off x="436729" y="4449915"/>
            <a:ext cx="5117912" cy="1477328"/>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rgbClr val="FF0000"/>
                </a:solidFill>
                <a:latin typeface="+mj-lt"/>
              </a:rPr>
              <a:t>Focus on maintaining &lt;10% </a:t>
            </a:r>
            <a:r>
              <a:rPr lang="en-US">
                <a:solidFill>
                  <a:srgbClr val="FF0000"/>
                </a:solidFill>
                <a:latin typeface="+mj-lt"/>
              </a:rPr>
              <a:t>abandonment rate. </a:t>
            </a:r>
            <a:endParaRPr lang="en-US" dirty="0">
              <a:solidFill>
                <a:srgbClr val="FF0000"/>
              </a:solidFill>
              <a:latin typeface="+mj-lt"/>
            </a:endParaRPr>
          </a:p>
          <a:p>
            <a:pPr marL="285750" indent="-285750">
              <a:buFont typeface="Wingdings" panose="05000000000000000000" pitchFamily="2" charset="2"/>
              <a:buChar char="Ø"/>
            </a:pPr>
            <a:r>
              <a:rPr lang="en-US" dirty="0">
                <a:latin typeface="+mj-lt"/>
              </a:rPr>
              <a:t>Maintain our internal QA pass rate and increase the number of ‘green’ calls. </a:t>
            </a:r>
          </a:p>
          <a:p>
            <a:pPr marL="285750" indent="-285750">
              <a:buFont typeface="Wingdings" panose="05000000000000000000" pitchFamily="2" charset="2"/>
              <a:buChar char="Ø"/>
            </a:pPr>
            <a:r>
              <a:rPr lang="en-US" dirty="0">
                <a:solidFill>
                  <a:srgbClr val="FF0000"/>
                </a:solidFill>
                <a:latin typeface="+mj-lt"/>
              </a:rPr>
              <a:t>Maintain our call waiting time at &lt;90 seconds.</a:t>
            </a:r>
          </a:p>
          <a:p>
            <a:endParaRPr lang="en-US" dirty="0">
              <a:latin typeface="+mj-lt"/>
            </a:endParaRPr>
          </a:p>
        </p:txBody>
      </p:sp>
    </p:spTree>
    <p:extLst>
      <p:ext uri="{BB962C8B-B14F-4D97-AF65-F5344CB8AC3E}">
        <p14:creationId xmlns:p14="http://schemas.microsoft.com/office/powerpoint/2010/main" val="313011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Widescreen</PresentationFormat>
  <Paragraphs>83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Activity Report </vt:lpstr>
      <vt:lpstr>Tenant scrutiny groups, walkabouts &amp; partnership working </vt:lpstr>
      <vt:lpstr>Telephony </vt:lpstr>
      <vt:lpstr>Engagement </vt:lpstr>
      <vt:lpstr>Areas of Focus for Quarter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WORKING GUIDE</dc:title>
  <dc:creator>Catherine Dalgarno  Intertek</dc:creator>
  <cp:lastModifiedBy>Hough,Samantha</cp:lastModifiedBy>
  <cp:revision>87</cp:revision>
  <dcterms:created xsi:type="dcterms:W3CDTF">2021-10-04T15:32:38Z</dcterms:created>
  <dcterms:modified xsi:type="dcterms:W3CDTF">2023-07-31T11:17:30Z</dcterms:modified>
</cp:coreProperties>
</file>